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616" r:id="rId1"/>
    <p:sldMasterId id="2147486733" r:id="rId2"/>
  </p:sldMasterIdLst>
  <p:notesMasterIdLst>
    <p:notesMasterId r:id="rId62"/>
  </p:notesMasterIdLst>
  <p:handoutMasterIdLst>
    <p:handoutMasterId r:id="rId63"/>
  </p:handoutMasterIdLst>
  <p:sldIdLst>
    <p:sldId id="2142534304" r:id="rId3"/>
    <p:sldId id="2142534305" r:id="rId4"/>
    <p:sldId id="2142534360" r:id="rId5"/>
    <p:sldId id="2142534364" r:id="rId6"/>
    <p:sldId id="2142534391" r:id="rId7"/>
    <p:sldId id="2142534390" r:id="rId8"/>
    <p:sldId id="2142534361" r:id="rId9"/>
    <p:sldId id="2142534365" r:id="rId10"/>
    <p:sldId id="2142534392" r:id="rId11"/>
    <p:sldId id="2142534394" r:id="rId12"/>
    <p:sldId id="2142534418" r:id="rId13"/>
    <p:sldId id="2142534378" r:id="rId14"/>
    <p:sldId id="2142534395" r:id="rId15"/>
    <p:sldId id="2142534398" r:id="rId16"/>
    <p:sldId id="2142534393" r:id="rId17"/>
    <p:sldId id="2142534369" r:id="rId18"/>
    <p:sldId id="2142534419" r:id="rId19"/>
    <p:sldId id="2142534421" r:id="rId20"/>
    <p:sldId id="2142534422" r:id="rId21"/>
    <p:sldId id="2142534399" r:id="rId22"/>
    <p:sldId id="2142534362" r:id="rId23"/>
    <p:sldId id="2142534368" r:id="rId24"/>
    <p:sldId id="2142534423" r:id="rId25"/>
    <p:sldId id="2142534400" r:id="rId26"/>
    <p:sldId id="2142534401" r:id="rId27"/>
    <p:sldId id="2142534402" r:id="rId28"/>
    <p:sldId id="2142534363" r:id="rId29"/>
    <p:sldId id="2142534372" r:id="rId30"/>
    <p:sldId id="2142534373" r:id="rId31"/>
    <p:sldId id="2142534424" r:id="rId32"/>
    <p:sldId id="2142534383" r:id="rId33"/>
    <p:sldId id="2142534403" r:id="rId34"/>
    <p:sldId id="2142534384" r:id="rId35"/>
    <p:sldId id="2142534404" r:id="rId36"/>
    <p:sldId id="2142534375" r:id="rId37"/>
    <p:sldId id="2142534376" r:id="rId38"/>
    <p:sldId id="2142534405" r:id="rId39"/>
    <p:sldId id="2142534409" r:id="rId40"/>
    <p:sldId id="2142534410" r:id="rId41"/>
    <p:sldId id="2142534411" r:id="rId42"/>
    <p:sldId id="2142534407" r:id="rId43"/>
    <p:sldId id="2142534413" r:id="rId44"/>
    <p:sldId id="2142534414" r:id="rId45"/>
    <p:sldId id="2147479508" r:id="rId46"/>
    <p:sldId id="2142534415" r:id="rId47"/>
    <p:sldId id="2142534416" r:id="rId48"/>
    <p:sldId id="2142534412" r:id="rId49"/>
    <p:sldId id="2142534388" r:id="rId50"/>
    <p:sldId id="2142534385" r:id="rId51"/>
    <p:sldId id="2142534386" r:id="rId52"/>
    <p:sldId id="2142534387" r:id="rId53"/>
    <p:sldId id="2142534381" r:id="rId54"/>
    <p:sldId id="2142534380" r:id="rId55"/>
    <p:sldId id="2142534308" r:id="rId56"/>
    <p:sldId id="2147479507" r:id="rId57"/>
    <p:sldId id="2147479506" r:id="rId58"/>
    <p:sldId id="2142534311" r:id="rId59"/>
    <p:sldId id="2628" r:id="rId60"/>
    <p:sldId id="2142532694" r:id="rId61"/>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387FF9"/>
    <a:srgbClr val="F05A28"/>
    <a:srgbClr val="FFB600"/>
    <a:srgbClr val="244EFF"/>
    <a:srgbClr val="1254FF"/>
    <a:srgbClr val="9B4C9C"/>
    <a:srgbClr val="6DC8D7"/>
    <a:srgbClr val="4E87C0"/>
    <a:srgbClr val="244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2978" autoAdjust="0"/>
  </p:normalViewPr>
  <p:slideViewPr>
    <p:cSldViewPr snapToGrid="0">
      <p:cViewPr varScale="1">
        <p:scale>
          <a:sx n="99" d="100"/>
          <a:sy n="99" d="100"/>
        </p:scale>
        <p:origin x="960" y="78"/>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4909F-5D33-4304-B9D2-8380195485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A5EA514-A89D-4627-B9BB-E9ECCE616E25}">
      <dgm:prSet phldrT="[Text]"/>
      <dgm:spPr/>
      <dgm:t>
        <a:bodyPr/>
        <a:lstStyle/>
        <a:p>
          <a:r>
            <a:rPr lang="en-US" dirty="0"/>
            <a:t>Application crashes</a:t>
          </a:r>
        </a:p>
      </dgm:t>
    </dgm:pt>
    <dgm:pt modelId="{61233A16-1163-430C-A590-DE765793A040}" type="parTrans" cxnId="{D96A8199-320A-4FE0-9A68-16A50D50C9F9}">
      <dgm:prSet/>
      <dgm:spPr/>
      <dgm:t>
        <a:bodyPr/>
        <a:lstStyle/>
        <a:p>
          <a:endParaRPr lang="en-US"/>
        </a:p>
      </dgm:t>
    </dgm:pt>
    <dgm:pt modelId="{2B8074FF-0DE6-414F-A35D-058026E0684C}" type="sibTrans" cxnId="{D96A8199-320A-4FE0-9A68-16A50D50C9F9}">
      <dgm:prSet/>
      <dgm:spPr/>
      <dgm:t>
        <a:bodyPr/>
        <a:lstStyle/>
        <a:p>
          <a:endParaRPr lang="en-US"/>
        </a:p>
      </dgm:t>
    </dgm:pt>
    <dgm:pt modelId="{7AAF2314-D21F-4135-BC00-425F063043CC}">
      <dgm:prSet phldrT="[Text]"/>
      <dgm:spPr/>
      <dgm:t>
        <a:bodyPr/>
        <a:lstStyle/>
        <a:p>
          <a:r>
            <a:rPr lang="en-US" dirty="0"/>
            <a:t>History Log entries</a:t>
          </a:r>
        </a:p>
      </dgm:t>
    </dgm:pt>
    <dgm:pt modelId="{A10A8819-2EC2-4CFF-A08C-DE3B167D4204}" type="parTrans" cxnId="{D536C204-31F0-4618-A08E-8C4A9843F076}">
      <dgm:prSet/>
      <dgm:spPr/>
      <dgm:t>
        <a:bodyPr/>
        <a:lstStyle/>
        <a:p>
          <a:endParaRPr lang="en-US"/>
        </a:p>
      </dgm:t>
    </dgm:pt>
    <dgm:pt modelId="{E071F2F0-CD0B-41E4-BAAD-CD92188037B9}" type="sibTrans" cxnId="{D536C204-31F0-4618-A08E-8C4A9843F076}">
      <dgm:prSet/>
      <dgm:spPr/>
      <dgm:t>
        <a:bodyPr/>
        <a:lstStyle/>
        <a:p>
          <a:endParaRPr lang="en-US"/>
        </a:p>
      </dgm:t>
    </dgm:pt>
    <dgm:pt modelId="{332BEA67-ED9B-44EE-81E1-E0739A75B2AF}">
      <dgm:prSet phldrT="[Text]"/>
      <dgm:spPr/>
      <dgm:t>
        <a:bodyPr/>
        <a:lstStyle/>
        <a:p>
          <a:r>
            <a:rPr lang="en-US" dirty="0"/>
            <a:t>Log data</a:t>
          </a:r>
        </a:p>
      </dgm:t>
    </dgm:pt>
    <dgm:pt modelId="{2C9FC55E-5CF2-40BA-B94F-65A9BD3ADD79}" type="parTrans" cxnId="{45183269-3554-498C-AAD4-FC410FCBE407}">
      <dgm:prSet/>
      <dgm:spPr/>
      <dgm:t>
        <a:bodyPr/>
        <a:lstStyle/>
        <a:p>
          <a:endParaRPr lang="en-US"/>
        </a:p>
      </dgm:t>
    </dgm:pt>
    <dgm:pt modelId="{2220FDD3-72D9-4232-AED8-6C69EF326C4C}" type="sibTrans" cxnId="{45183269-3554-498C-AAD4-FC410FCBE407}">
      <dgm:prSet/>
      <dgm:spPr/>
      <dgm:t>
        <a:bodyPr/>
        <a:lstStyle/>
        <a:p>
          <a:endParaRPr lang="en-US"/>
        </a:p>
      </dgm:t>
    </dgm:pt>
    <dgm:pt modelId="{F20F4213-968F-4662-B84F-1B3C0AE09BCF}">
      <dgm:prSet phldrT="[Text]"/>
      <dgm:spPr/>
      <dgm:t>
        <a:bodyPr/>
        <a:lstStyle/>
        <a:p>
          <a:r>
            <a:rPr lang="en-US" dirty="0"/>
            <a:t>Specific entries in log data</a:t>
          </a:r>
        </a:p>
      </dgm:t>
    </dgm:pt>
    <dgm:pt modelId="{849CD1D3-95F7-4F5A-8BFF-B81CB8AF4B97}" type="parTrans" cxnId="{C8342556-3858-4E96-8BD1-6AAB620F9F93}">
      <dgm:prSet/>
      <dgm:spPr/>
      <dgm:t>
        <a:bodyPr/>
        <a:lstStyle/>
        <a:p>
          <a:endParaRPr lang="en-US"/>
        </a:p>
      </dgm:t>
    </dgm:pt>
    <dgm:pt modelId="{FCD3E104-78B2-4713-812C-161675AB68A6}" type="sibTrans" cxnId="{C8342556-3858-4E96-8BD1-6AAB620F9F93}">
      <dgm:prSet/>
      <dgm:spPr/>
      <dgm:t>
        <a:bodyPr/>
        <a:lstStyle/>
        <a:p>
          <a:endParaRPr lang="en-US"/>
        </a:p>
      </dgm:t>
    </dgm:pt>
    <dgm:pt modelId="{CB843D2B-B6A4-4195-9C1D-CC3203D73D8E}">
      <dgm:prSet phldrT="[Text]"/>
      <dgm:spPr/>
      <dgm:t>
        <a:bodyPr/>
        <a:lstStyle/>
        <a:p>
          <a:r>
            <a:rPr lang="en-US" dirty="0"/>
            <a:t>System Limits alerts</a:t>
          </a:r>
        </a:p>
      </dgm:t>
    </dgm:pt>
    <dgm:pt modelId="{491E29B3-C08B-4CA8-ABC0-B1545E91748A}" type="parTrans" cxnId="{5BFE59A3-F4C7-4E9F-B4E5-3B3D94F741D9}">
      <dgm:prSet/>
      <dgm:spPr/>
      <dgm:t>
        <a:bodyPr/>
        <a:lstStyle/>
        <a:p>
          <a:endParaRPr lang="en-US"/>
        </a:p>
      </dgm:t>
    </dgm:pt>
    <dgm:pt modelId="{60CDE99A-D66B-48EF-B738-BF6DBBB0382D}" type="sibTrans" cxnId="{5BFE59A3-F4C7-4E9F-B4E5-3B3D94F741D9}">
      <dgm:prSet/>
      <dgm:spPr/>
      <dgm:t>
        <a:bodyPr/>
        <a:lstStyle/>
        <a:p>
          <a:endParaRPr lang="en-US"/>
        </a:p>
      </dgm:t>
    </dgm:pt>
    <dgm:pt modelId="{2DA2668C-B16A-46B8-AC5E-175B64EAFB7D}">
      <dgm:prSet phldrT="[Text]"/>
      <dgm:spPr/>
      <dgm:t>
        <a:bodyPr/>
        <a:lstStyle/>
        <a:p>
          <a:r>
            <a:rPr lang="en-US" dirty="0"/>
            <a:t>Problem log entries</a:t>
          </a:r>
        </a:p>
      </dgm:t>
    </dgm:pt>
    <dgm:pt modelId="{E51D249B-71D6-468A-BE95-36FBC00688BE}" type="parTrans" cxnId="{57AB4FF1-2C05-4118-AC32-CAE7D2619D96}">
      <dgm:prSet/>
      <dgm:spPr/>
      <dgm:t>
        <a:bodyPr/>
        <a:lstStyle/>
        <a:p>
          <a:endParaRPr lang="en-US"/>
        </a:p>
      </dgm:t>
    </dgm:pt>
    <dgm:pt modelId="{7BD4414C-D091-4011-B062-0511019E6E2C}" type="sibTrans" cxnId="{57AB4FF1-2C05-4118-AC32-CAE7D2619D96}">
      <dgm:prSet/>
      <dgm:spPr/>
      <dgm:t>
        <a:bodyPr/>
        <a:lstStyle/>
        <a:p>
          <a:endParaRPr lang="en-US"/>
        </a:p>
      </dgm:t>
    </dgm:pt>
    <dgm:pt modelId="{ABA198EF-C8F9-4913-99B2-BC26E7EFA6CE}">
      <dgm:prSet phldrT="[Text]"/>
      <dgm:spPr/>
      <dgm:t>
        <a:bodyPr/>
        <a:lstStyle/>
        <a:p>
          <a:r>
            <a:rPr lang="en-US" dirty="0"/>
            <a:t>*SYSOPR messages</a:t>
          </a:r>
        </a:p>
      </dgm:t>
    </dgm:pt>
    <dgm:pt modelId="{AAEFA6A1-B02D-4B1F-80B5-5B1833EE64D4}" type="parTrans" cxnId="{4BEF074D-C7E0-4F81-95CB-6968DC3F0B89}">
      <dgm:prSet/>
      <dgm:spPr/>
      <dgm:t>
        <a:bodyPr/>
        <a:lstStyle/>
        <a:p>
          <a:endParaRPr lang="en-US"/>
        </a:p>
      </dgm:t>
    </dgm:pt>
    <dgm:pt modelId="{030451F1-71B0-4063-BEBE-B753A6EA29C6}" type="sibTrans" cxnId="{4BEF074D-C7E0-4F81-95CB-6968DC3F0B89}">
      <dgm:prSet/>
      <dgm:spPr/>
      <dgm:t>
        <a:bodyPr/>
        <a:lstStyle/>
        <a:p>
          <a:endParaRPr lang="en-US"/>
        </a:p>
      </dgm:t>
    </dgm:pt>
    <dgm:pt modelId="{A869AA7B-615E-4321-BFBC-087E7842718A}">
      <dgm:prSet phldrT="[Text]"/>
      <dgm:spPr/>
      <dgm:t>
        <a:bodyPr/>
        <a:lstStyle/>
        <a:p>
          <a:r>
            <a:rPr lang="en-US" dirty="0"/>
            <a:t>Specific job log messages</a:t>
          </a:r>
        </a:p>
      </dgm:t>
    </dgm:pt>
    <dgm:pt modelId="{E8401C59-4B9C-4E27-BE23-A932FE648AE6}" type="parTrans" cxnId="{9D35CE27-82B4-4943-A6CB-C0AD9FE00BB8}">
      <dgm:prSet/>
      <dgm:spPr/>
      <dgm:t>
        <a:bodyPr/>
        <a:lstStyle/>
        <a:p>
          <a:endParaRPr lang="en-US"/>
        </a:p>
      </dgm:t>
    </dgm:pt>
    <dgm:pt modelId="{696A6475-DD71-449A-9242-85845E0D4EB9}" type="sibTrans" cxnId="{9D35CE27-82B4-4943-A6CB-C0AD9FE00BB8}">
      <dgm:prSet/>
      <dgm:spPr/>
      <dgm:t>
        <a:bodyPr/>
        <a:lstStyle/>
        <a:p>
          <a:endParaRPr lang="en-US"/>
        </a:p>
      </dgm:t>
    </dgm:pt>
    <dgm:pt modelId="{348F8CCF-B784-452F-A2EB-F84CF0A0C59A}">
      <dgm:prSet phldrT="[Text]"/>
      <dgm:spPr/>
      <dgm:t>
        <a:bodyPr/>
        <a:lstStyle/>
        <a:p>
          <a:r>
            <a:rPr lang="en-US" dirty="0"/>
            <a:t>Audit journal events (future)</a:t>
          </a:r>
        </a:p>
      </dgm:t>
    </dgm:pt>
    <dgm:pt modelId="{94DBA611-5752-4D7B-9A5D-4BA0DFFEB6E5}" type="parTrans" cxnId="{29BDFD78-94B8-4A90-A698-DDD7BA37C569}">
      <dgm:prSet/>
      <dgm:spPr/>
      <dgm:t>
        <a:bodyPr/>
        <a:lstStyle/>
        <a:p>
          <a:endParaRPr lang="en-CA"/>
        </a:p>
      </dgm:t>
    </dgm:pt>
    <dgm:pt modelId="{B33063D2-E911-43F7-85B5-4516BA0E6B2A}" type="sibTrans" cxnId="{29BDFD78-94B8-4A90-A698-DDD7BA37C569}">
      <dgm:prSet/>
      <dgm:spPr/>
      <dgm:t>
        <a:bodyPr/>
        <a:lstStyle/>
        <a:p>
          <a:endParaRPr lang="en-CA"/>
        </a:p>
      </dgm:t>
    </dgm:pt>
    <dgm:pt modelId="{4C43C89F-9493-42BE-A878-B71CD29FD5E3}">
      <dgm:prSet phldrT="[Text]"/>
      <dgm:spPr/>
      <dgm:t>
        <a:bodyPr/>
        <a:lstStyle/>
        <a:p>
          <a:r>
            <a:rPr lang="en-US" dirty="0"/>
            <a:t>PAL entries</a:t>
          </a:r>
        </a:p>
      </dgm:t>
    </dgm:pt>
    <dgm:pt modelId="{C8405B6B-1F4E-498F-BDC8-EEEA67E790FC}" type="parTrans" cxnId="{04D5DA9A-68F3-4623-8D8C-52CA7FB42CEA}">
      <dgm:prSet/>
      <dgm:spPr/>
      <dgm:t>
        <a:bodyPr/>
        <a:lstStyle/>
        <a:p>
          <a:endParaRPr lang="en-CA"/>
        </a:p>
      </dgm:t>
    </dgm:pt>
    <dgm:pt modelId="{BA554C59-5F11-4095-89C2-CB0BFB7F59A2}" type="sibTrans" cxnId="{04D5DA9A-68F3-4623-8D8C-52CA7FB42CEA}">
      <dgm:prSet/>
      <dgm:spPr/>
      <dgm:t>
        <a:bodyPr/>
        <a:lstStyle/>
        <a:p>
          <a:endParaRPr lang="en-CA"/>
        </a:p>
      </dgm:t>
    </dgm:pt>
    <dgm:pt modelId="{86313682-CBB7-4536-B5BE-757DDAAE4343}">
      <dgm:prSet phldrT="[Text]"/>
      <dgm:spPr/>
      <dgm:t>
        <a:bodyPr/>
        <a:lstStyle/>
        <a:p>
          <a:r>
            <a:rPr lang="en-US" dirty="0"/>
            <a:t>Fishy TCP connections (future)</a:t>
          </a:r>
        </a:p>
      </dgm:t>
    </dgm:pt>
    <dgm:pt modelId="{8B5894CF-5803-4803-89C3-48E99753B016}" type="parTrans" cxnId="{3DBA5996-7E4A-470A-9363-1C55E520BFEB}">
      <dgm:prSet/>
      <dgm:spPr/>
      <dgm:t>
        <a:bodyPr/>
        <a:lstStyle/>
        <a:p>
          <a:endParaRPr lang="en-CA"/>
        </a:p>
      </dgm:t>
    </dgm:pt>
    <dgm:pt modelId="{E06F908F-7C3B-4416-B6CA-41092D5A2387}" type="sibTrans" cxnId="{3DBA5996-7E4A-470A-9363-1C55E520BFEB}">
      <dgm:prSet/>
      <dgm:spPr/>
      <dgm:t>
        <a:bodyPr/>
        <a:lstStyle/>
        <a:p>
          <a:endParaRPr lang="en-CA"/>
        </a:p>
      </dgm:t>
    </dgm:pt>
    <dgm:pt modelId="{C43240DE-FAD7-4AB9-84B5-285D569C342E}">
      <dgm:prSet phldrT="[Text]"/>
      <dgm:spPr/>
      <dgm:t>
        <a:bodyPr/>
        <a:lstStyle/>
        <a:p>
          <a:r>
            <a:rPr lang="en-US" dirty="0"/>
            <a:t>VLOGs</a:t>
          </a:r>
        </a:p>
      </dgm:t>
    </dgm:pt>
    <dgm:pt modelId="{3E72D13D-09A6-44D7-BC58-67461550AA97}" type="parTrans" cxnId="{4E578AC1-95C0-4B60-BFF3-DE1B2EF787B4}">
      <dgm:prSet/>
      <dgm:spPr/>
      <dgm:t>
        <a:bodyPr/>
        <a:lstStyle/>
        <a:p>
          <a:endParaRPr lang="en-CA"/>
        </a:p>
      </dgm:t>
    </dgm:pt>
    <dgm:pt modelId="{8FF4413F-5B84-4780-9B71-43E050FE6319}" type="sibTrans" cxnId="{4E578AC1-95C0-4B60-BFF3-DE1B2EF787B4}">
      <dgm:prSet/>
      <dgm:spPr/>
      <dgm:t>
        <a:bodyPr/>
        <a:lstStyle/>
        <a:p>
          <a:endParaRPr lang="en-CA"/>
        </a:p>
      </dgm:t>
    </dgm:pt>
    <dgm:pt modelId="{CB65472A-93A1-424E-8848-C21E20D84D7E}" type="pres">
      <dgm:prSet presAssocID="{5C54909F-5D33-4304-B9D2-838019548589}" presName="diagram" presStyleCnt="0">
        <dgm:presLayoutVars>
          <dgm:dir/>
          <dgm:resizeHandles val="exact"/>
        </dgm:presLayoutVars>
      </dgm:prSet>
      <dgm:spPr/>
    </dgm:pt>
    <dgm:pt modelId="{CF0B4A87-1F85-4C59-8449-6AB147F86C5A}" type="pres">
      <dgm:prSet presAssocID="{8A5EA514-A89D-4627-B9BB-E9ECCE616E25}" presName="node" presStyleLbl="node1" presStyleIdx="0" presStyleCnt="12">
        <dgm:presLayoutVars>
          <dgm:bulletEnabled val="1"/>
        </dgm:presLayoutVars>
      </dgm:prSet>
      <dgm:spPr/>
    </dgm:pt>
    <dgm:pt modelId="{C83DBB53-50C3-406A-B891-685CF69EC285}" type="pres">
      <dgm:prSet presAssocID="{2B8074FF-0DE6-414F-A35D-058026E0684C}" presName="sibTrans" presStyleCnt="0"/>
      <dgm:spPr/>
    </dgm:pt>
    <dgm:pt modelId="{02B40A20-CA5A-49B2-84B7-770FC5AE6CB4}" type="pres">
      <dgm:prSet presAssocID="{332BEA67-ED9B-44EE-81E1-E0739A75B2AF}" presName="node" presStyleLbl="node1" presStyleIdx="1" presStyleCnt="12">
        <dgm:presLayoutVars>
          <dgm:bulletEnabled val="1"/>
        </dgm:presLayoutVars>
      </dgm:prSet>
      <dgm:spPr/>
    </dgm:pt>
    <dgm:pt modelId="{03F0A5B7-9FB1-411F-A794-FEE919DEE10A}" type="pres">
      <dgm:prSet presAssocID="{2220FDD3-72D9-4232-AED8-6C69EF326C4C}" presName="sibTrans" presStyleCnt="0"/>
      <dgm:spPr/>
    </dgm:pt>
    <dgm:pt modelId="{9008C7D7-15D6-40A1-BCFE-BB8E0023BED2}" type="pres">
      <dgm:prSet presAssocID="{F20F4213-968F-4662-B84F-1B3C0AE09BCF}" presName="node" presStyleLbl="node1" presStyleIdx="2" presStyleCnt="12">
        <dgm:presLayoutVars>
          <dgm:bulletEnabled val="1"/>
        </dgm:presLayoutVars>
      </dgm:prSet>
      <dgm:spPr/>
    </dgm:pt>
    <dgm:pt modelId="{11E76E21-8462-4107-BD51-3D19B000C6EA}" type="pres">
      <dgm:prSet presAssocID="{FCD3E104-78B2-4713-812C-161675AB68A6}" presName="sibTrans" presStyleCnt="0"/>
      <dgm:spPr/>
    </dgm:pt>
    <dgm:pt modelId="{4A08BDB7-FD76-496F-9533-061C14E21375}" type="pres">
      <dgm:prSet presAssocID="{CB843D2B-B6A4-4195-9C1D-CC3203D73D8E}" presName="node" presStyleLbl="node1" presStyleIdx="3" presStyleCnt="12">
        <dgm:presLayoutVars>
          <dgm:bulletEnabled val="1"/>
        </dgm:presLayoutVars>
      </dgm:prSet>
      <dgm:spPr/>
    </dgm:pt>
    <dgm:pt modelId="{96A854AE-3D5D-4704-97B7-EEDC28B050E8}" type="pres">
      <dgm:prSet presAssocID="{60CDE99A-D66B-48EF-B738-BF6DBBB0382D}" presName="sibTrans" presStyleCnt="0"/>
      <dgm:spPr/>
    </dgm:pt>
    <dgm:pt modelId="{AB2AED8F-B316-4D32-A567-89C8B4B57A91}" type="pres">
      <dgm:prSet presAssocID="{7AAF2314-D21F-4135-BC00-425F063043CC}" presName="node" presStyleLbl="node1" presStyleIdx="4" presStyleCnt="12">
        <dgm:presLayoutVars>
          <dgm:bulletEnabled val="1"/>
        </dgm:presLayoutVars>
      </dgm:prSet>
      <dgm:spPr/>
    </dgm:pt>
    <dgm:pt modelId="{E568898B-F41A-47A2-8277-89E55BB3FFD1}" type="pres">
      <dgm:prSet presAssocID="{E071F2F0-CD0B-41E4-BAAD-CD92188037B9}" presName="sibTrans" presStyleCnt="0"/>
      <dgm:spPr/>
    </dgm:pt>
    <dgm:pt modelId="{0BD7F247-E676-460F-A36D-BCE4BDECC49E}" type="pres">
      <dgm:prSet presAssocID="{2DA2668C-B16A-46B8-AC5E-175B64EAFB7D}" presName="node" presStyleLbl="node1" presStyleIdx="5" presStyleCnt="12">
        <dgm:presLayoutVars>
          <dgm:bulletEnabled val="1"/>
        </dgm:presLayoutVars>
      </dgm:prSet>
      <dgm:spPr/>
    </dgm:pt>
    <dgm:pt modelId="{5095FC8C-9460-49CC-B991-91540AF22778}" type="pres">
      <dgm:prSet presAssocID="{7BD4414C-D091-4011-B062-0511019E6E2C}" presName="sibTrans" presStyleCnt="0"/>
      <dgm:spPr/>
    </dgm:pt>
    <dgm:pt modelId="{A3F66A34-83F4-4CE7-8E3E-FA695AC6D411}" type="pres">
      <dgm:prSet presAssocID="{ABA198EF-C8F9-4913-99B2-BC26E7EFA6CE}" presName="node" presStyleLbl="node1" presStyleIdx="6" presStyleCnt="12">
        <dgm:presLayoutVars>
          <dgm:bulletEnabled val="1"/>
        </dgm:presLayoutVars>
      </dgm:prSet>
      <dgm:spPr/>
    </dgm:pt>
    <dgm:pt modelId="{B7D656E7-EE43-4190-9126-C4EF8ED9D8C1}" type="pres">
      <dgm:prSet presAssocID="{030451F1-71B0-4063-BEBE-B753A6EA29C6}" presName="sibTrans" presStyleCnt="0"/>
      <dgm:spPr/>
    </dgm:pt>
    <dgm:pt modelId="{933EDF72-E402-4060-99EC-6786E770CB01}" type="pres">
      <dgm:prSet presAssocID="{A869AA7B-615E-4321-BFBC-087E7842718A}" presName="node" presStyleLbl="node1" presStyleIdx="7" presStyleCnt="12">
        <dgm:presLayoutVars>
          <dgm:bulletEnabled val="1"/>
        </dgm:presLayoutVars>
      </dgm:prSet>
      <dgm:spPr/>
    </dgm:pt>
    <dgm:pt modelId="{A5624DF8-C837-4EE1-A43C-A0B96E205C12}" type="pres">
      <dgm:prSet presAssocID="{696A6475-DD71-449A-9242-85845E0D4EB9}" presName="sibTrans" presStyleCnt="0"/>
      <dgm:spPr/>
    </dgm:pt>
    <dgm:pt modelId="{0BF69857-FBB9-480F-9C3D-FE711CE67DEC}" type="pres">
      <dgm:prSet presAssocID="{348F8CCF-B784-452F-A2EB-F84CF0A0C59A}" presName="node" presStyleLbl="node1" presStyleIdx="8" presStyleCnt="12">
        <dgm:presLayoutVars>
          <dgm:bulletEnabled val="1"/>
        </dgm:presLayoutVars>
      </dgm:prSet>
      <dgm:spPr/>
    </dgm:pt>
    <dgm:pt modelId="{0231AB84-6FAF-451D-BD7C-AFB3FD9BA352}" type="pres">
      <dgm:prSet presAssocID="{B33063D2-E911-43F7-85B5-4516BA0E6B2A}" presName="sibTrans" presStyleCnt="0"/>
      <dgm:spPr/>
    </dgm:pt>
    <dgm:pt modelId="{C5E30057-B50C-440E-80D8-78D8CD525427}" type="pres">
      <dgm:prSet presAssocID="{4C43C89F-9493-42BE-A878-B71CD29FD5E3}" presName="node" presStyleLbl="node1" presStyleIdx="9" presStyleCnt="12">
        <dgm:presLayoutVars>
          <dgm:bulletEnabled val="1"/>
        </dgm:presLayoutVars>
      </dgm:prSet>
      <dgm:spPr/>
    </dgm:pt>
    <dgm:pt modelId="{69A8BE1D-46CB-4770-A016-A12ECFAD813E}" type="pres">
      <dgm:prSet presAssocID="{BA554C59-5F11-4095-89C2-CB0BFB7F59A2}" presName="sibTrans" presStyleCnt="0"/>
      <dgm:spPr/>
    </dgm:pt>
    <dgm:pt modelId="{689DAECE-0830-4F24-8CE1-8AD7E5754CB1}" type="pres">
      <dgm:prSet presAssocID="{C43240DE-FAD7-4AB9-84B5-285D569C342E}" presName="node" presStyleLbl="node1" presStyleIdx="10" presStyleCnt="12">
        <dgm:presLayoutVars>
          <dgm:bulletEnabled val="1"/>
        </dgm:presLayoutVars>
      </dgm:prSet>
      <dgm:spPr/>
    </dgm:pt>
    <dgm:pt modelId="{32C4A131-0815-4D59-AAD0-7C6C6DDC96A2}" type="pres">
      <dgm:prSet presAssocID="{8FF4413F-5B84-4780-9B71-43E050FE6319}" presName="sibTrans" presStyleCnt="0"/>
      <dgm:spPr/>
    </dgm:pt>
    <dgm:pt modelId="{F29DC022-4AC6-4C5D-BD24-0FFBAA67F9D7}" type="pres">
      <dgm:prSet presAssocID="{86313682-CBB7-4536-B5BE-757DDAAE4343}" presName="node" presStyleLbl="node1" presStyleIdx="11" presStyleCnt="12">
        <dgm:presLayoutVars>
          <dgm:bulletEnabled val="1"/>
        </dgm:presLayoutVars>
      </dgm:prSet>
      <dgm:spPr/>
    </dgm:pt>
  </dgm:ptLst>
  <dgm:cxnLst>
    <dgm:cxn modelId="{0C0BE403-3332-4955-ABC6-9CDF93A22EE8}" type="presOf" srcId="{332BEA67-ED9B-44EE-81E1-E0739A75B2AF}" destId="{02B40A20-CA5A-49B2-84B7-770FC5AE6CB4}" srcOrd="0" destOrd="0" presId="urn:microsoft.com/office/officeart/2005/8/layout/default"/>
    <dgm:cxn modelId="{D536C204-31F0-4618-A08E-8C4A9843F076}" srcId="{5C54909F-5D33-4304-B9D2-838019548589}" destId="{7AAF2314-D21F-4135-BC00-425F063043CC}" srcOrd="4" destOrd="0" parTransId="{A10A8819-2EC2-4CFF-A08C-DE3B167D4204}" sibTransId="{E071F2F0-CD0B-41E4-BAAD-CD92188037B9}"/>
    <dgm:cxn modelId="{318C470B-7E94-43B0-8579-8ADCFFABDB58}" type="presOf" srcId="{A869AA7B-615E-4321-BFBC-087E7842718A}" destId="{933EDF72-E402-4060-99EC-6786E770CB01}" srcOrd="0" destOrd="0" presId="urn:microsoft.com/office/officeart/2005/8/layout/default"/>
    <dgm:cxn modelId="{9D35CE27-82B4-4943-A6CB-C0AD9FE00BB8}" srcId="{5C54909F-5D33-4304-B9D2-838019548589}" destId="{A869AA7B-615E-4321-BFBC-087E7842718A}" srcOrd="7" destOrd="0" parTransId="{E8401C59-4B9C-4E27-BE23-A932FE648AE6}" sibTransId="{696A6475-DD71-449A-9242-85845E0D4EB9}"/>
    <dgm:cxn modelId="{12B0172F-C7B8-4EFE-BDE7-50A2C66EC333}" type="presOf" srcId="{7AAF2314-D21F-4135-BC00-425F063043CC}" destId="{AB2AED8F-B316-4D32-A567-89C8B4B57A91}" srcOrd="0" destOrd="0" presId="urn:microsoft.com/office/officeart/2005/8/layout/default"/>
    <dgm:cxn modelId="{632B423A-E6E3-4B95-BCA6-7C62F9B9C212}" type="presOf" srcId="{4C43C89F-9493-42BE-A878-B71CD29FD5E3}" destId="{C5E30057-B50C-440E-80D8-78D8CD525427}" srcOrd="0" destOrd="0" presId="urn:microsoft.com/office/officeart/2005/8/layout/default"/>
    <dgm:cxn modelId="{E7C77765-6182-43B9-B0D9-C9236462FD46}" type="presOf" srcId="{5C54909F-5D33-4304-B9D2-838019548589}" destId="{CB65472A-93A1-424E-8848-C21E20D84D7E}" srcOrd="0" destOrd="0" presId="urn:microsoft.com/office/officeart/2005/8/layout/default"/>
    <dgm:cxn modelId="{45183269-3554-498C-AAD4-FC410FCBE407}" srcId="{5C54909F-5D33-4304-B9D2-838019548589}" destId="{332BEA67-ED9B-44EE-81E1-E0739A75B2AF}" srcOrd="1" destOrd="0" parTransId="{2C9FC55E-5CF2-40BA-B94F-65A9BD3ADD79}" sibTransId="{2220FDD3-72D9-4232-AED8-6C69EF326C4C}"/>
    <dgm:cxn modelId="{4BEF074D-C7E0-4F81-95CB-6968DC3F0B89}" srcId="{5C54909F-5D33-4304-B9D2-838019548589}" destId="{ABA198EF-C8F9-4913-99B2-BC26E7EFA6CE}" srcOrd="6" destOrd="0" parTransId="{AAEFA6A1-B02D-4B1F-80B5-5B1833EE64D4}" sibTransId="{030451F1-71B0-4063-BEBE-B753A6EA29C6}"/>
    <dgm:cxn modelId="{C8342556-3858-4E96-8BD1-6AAB620F9F93}" srcId="{5C54909F-5D33-4304-B9D2-838019548589}" destId="{F20F4213-968F-4662-B84F-1B3C0AE09BCF}" srcOrd="2" destOrd="0" parTransId="{849CD1D3-95F7-4F5A-8BFF-B81CB8AF4B97}" sibTransId="{FCD3E104-78B2-4713-812C-161675AB68A6}"/>
    <dgm:cxn modelId="{29BDFD78-94B8-4A90-A698-DDD7BA37C569}" srcId="{5C54909F-5D33-4304-B9D2-838019548589}" destId="{348F8CCF-B784-452F-A2EB-F84CF0A0C59A}" srcOrd="8" destOrd="0" parTransId="{94DBA611-5752-4D7B-9A5D-4BA0DFFEB6E5}" sibTransId="{B33063D2-E911-43F7-85B5-4516BA0E6B2A}"/>
    <dgm:cxn modelId="{F87BD990-BCC3-448E-AF81-7247A36A17F5}" type="presOf" srcId="{F20F4213-968F-4662-B84F-1B3C0AE09BCF}" destId="{9008C7D7-15D6-40A1-BCFE-BB8E0023BED2}" srcOrd="0" destOrd="0" presId="urn:microsoft.com/office/officeart/2005/8/layout/default"/>
    <dgm:cxn modelId="{3DBA5996-7E4A-470A-9363-1C55E520BFEB}" srcId="{5C54909F-5D33-4304-B9D2-838019548589}" destId="{86313682-CBB7-4536-B5BE-757DDAAE4343}" srcOrd="11" destOrd="0" parTransId="{8B5894CF-5803-4803-89C3-48E99753B016}" sibTransId="{E06F908F-7C3B-4416-B6CA-41092D5A2387}"/>
    <dgm:cxn modelId="{D96A8199-320A-4FE0-9A68-16A50D50C9F9}" srcId="{5C54909F-5D33-4304-B9D2-838019548589}" destId="{8A5EA514-A89D-4627-B9BB-E9ECCE616E25}" srcOrd="0" destOrd="0" parTransId="{61233A16-1163-430C-A590-DE765793A040}" sibTransId="{2B8074FF-0DE6-414F-A35D-058026E0684C}"/>
    <dgm:cxn modelId="{04D5DA9A-68F3-4623-8D8C-52CA7FB42CEA}" srcId="{5C54909F-5D33-4304-B9D2-838019548589}" destId="{4C43C89F-9493-42BE-A878-B71CD29FD5E3}" srcOrd="9" destOrd="0" parTransId="{C8405B6B-1F4E-498F-BDC8-EEEA67E790FC}" sibTransId="{BA554C59-5F11-4095-89C2-CB0BFB7F59A2}"/>
    <dgm:cxn modelId="{5BFE59A3-F4C7-4E9F-B4E5-3B3D94F741D9}" srcId="{5C54909F-5D33-4304-B9D2-838019548589}" destId="{CB843D2B-B6A4-4195-9C1D-CC3203D73D8E}" srcOrd="3" destOrd="0" parTransId="{491E29B3-C08B-4CA8-ABC0-B1545E91748A}" sibTransId="{60CDE99A-D66B-48EF-B738-BF6DBBB0382D}"/>
    <dgm:cxn modelId="{697F05AA-9EAF-4F90-AE6E-246BC9EE267C}" type="presOf" srcId="{8A5EA514-A89D-4627-B9BB-E9ECCE616E25}" destId="{CF0B4A87-1F85-4C59-8449-6AB147F86C5A}" srcOrd="0" destOrd="0" presId="urn:microsoft.com/office/officeart/2005/8/layout/default"/>
    <dgm:cxn modelId="{98EC2EB4-51E1-4754-8F67-BC51284387C1}" type="presOf" srcId="{C43240DE-FAD7-4AB9-84B5-285D569C342E}" destId="{689DAECE-0830-4F24-8CE1-8AD7E5754CB1}" srcOrd="0" destOrd="0" presId="urn:microsoft.com/office/officeart/2005/8/layout/default"/>
    <dgm:cxn modelId="{6A0FA7BF-E91D-4696-A096-595B625326E3}" type="presOf" srcId="{ABA198EF-C8F9-4913-99B2-BC26E7EFA6CE}" destId="{A3F66A34-83F4-4CE7-8E3E-FA695AC6D411}" srcOrd="0" destOrd="0" presId="urn:microsoft.com/office/officeart/2005/8/layout/default"/>
    <dgm:cxn modelId="{4E578AC1-95C0-4B60-BFF3-DE1B2EF787B4}" srcId="{5C54909F-5D33-4304-B9D2-838019548589}" destId="{C43240DE-FAD7-4AB9-84B5-285D569C342E}" srcOrd="10" destOrd="0" parTransId="{3E72D13D-09A6-44D7-BC58-67461550AA97}" sibTransId="{8FF4413F-5B84-4780-9B71-43E050FE6319}"/>
    <dgm:cxn modelId="{DC235EC6-336C-471B-A9D7-FDBFDFF09FCD}" type="presOf" srcId="{86313682-CBB7-4536-B5BE-757DDAAE4343}" destId="{F29DC022-4AC6-4C5D-BD24-0FFBAA67F9D7}" srcOrd="0" destOrd="0" presId="urn:microsoft.com/office/officeart/2005/8/layout/default"/>
    <dgm:cxn modelId="{CF662BCB-54A7-4FC4-8872-BCAA5A9D1AF8}" type="presOf" srcId="{CB843D2B-B6A4-4195-9C1D-CC3203D73D8E}" destId="{4A08BDB7-FD76-496F-9533-061C14E21375}" srcOrd="0" destOrd="0" presId="urn:microsoft.com/office/officeart/2005/8/layout/default"/>
    <dgm:cxn modelId="{61A0D1EB-B2A1-41B3-80B0-107DE2A23D45}" type="presOf" srcId="{2DA2668C-B16A-46B8-AC5E-175B64EAFB7D}" destId="{0BD7F247-E676-460F-A36D-BCE4BDECC49E}" srcOrd="0" destOrd="0" presId="urn:microsoft.com/office/officeart/2005/8/layout/default"/>
    <dgm:cxn modelId="{57AB4FF1-2C05-4118-AC32-CAE7D2619D96}" srcId="{5C54909F-5D33-4304-B9D2-838019548589}" destId="{2DA2668C-B16A-46B8-AC5E-175B64EAFB7D}" srcOrd="5" destOrd="0" parTransId="{E51D249B-71D6-468A-BE95-36FBC00688BE}" sibTransId="{7BD4414C-D091-4011-B062-0511019E6E2C}"/>
    <dgm:cxn modelId="{FAC3D5F3-0690-4126-9C54-EABA1ED520AF}" type="presOf" srcId="{348F8CCF-B784-452F-A2EB-F84CF0A0C59A}" destId="{0BF69857-FBB9-480F-9C3D-FE711CE67DEC}" srcOrd="0" destOrd="0" presId="urn:microsoft.com/office/officeart/2005/8/layout/default"/>
    <dgm:cxn modelId="{9FA3B250-FE4A-49D8-A465-175FA12DA32D}" type="presParOf" srcId="{CB65472A-93A1-424E-8848-C21E20D84D7E}" destId="{CF0B4A87-1F85-4C59-8449-6AB147F86C5A}" srcOrd="0" destOrd="0" presId="urn:microsoft.com/office/officeart/2005/8/layout/default"/>
    <dgm:cxn modelId="{51C9B18B-4353-4AC4-B65F-1C6E72D77608}" type="presParOf" srcId="{CB65472A-93A1-424E-8848-C21E20D84D7E}" destId="{C83DBB53-50C3-406A-B891-685CF69EC285}" srcOrd="1" destOrd="0" presId="urn:microsoft.com/office/officeart/2005/8/layout/default"/>
    <dgm:cxn modelId="{22551759-FE6C-47BD-AB07-207C1718D70B}" type="presParOf" srcId="{CB65472A-93A1-424E-8848-C21E20D84D7E}" destId="{02B40A20-CA5A-49B2-84B7-770FC5AE6CB4}" srcOrd="2" destOrd="0" presId="urn:microsoft.com/office/officeart/2005/8/layout/default"/>
    <dgm:cxn modelId="{C27FDA9C-3058-4AB9-8863-AF90316D486C}" type="presParOf" srcId="{CB65472A-93A1-424E-8848-C21E20D84D7E}" destId="{03F0A5B7-9FB1-411F-A794-FEE919DEE10A}" srcOrd="3" destOrd="0" presId="urn:microsoft.com/office/officeart/2005/8/layout/default"/>
    <dgm:cxn modelId="{6796FD40-D9EC-4462-B6E9-7CAA07754149}" type="presParOf" srcId="{CB65472A-93A1-424E-8848-C21E20D84D7E}" destId="{9008C7D7-15D6-40A1-BCFE-BB8E0023BED2}" srcOrd="4" destOrd="0" presId="urn:microsoft.com/office/officeart/2005/8/layout/default"/>
    <dgm:cxn modelId="{F2243BCB-1092-4ED4-B1E9-0F83D38E98DB}" type="presParOf" srcId="{CB65472A-93A1-424E-8848-C21E20D84D7E}" destId="{11E76E21-8462-4107-BD51-3D19B000C6EA}" srcOrd="5" destOrd="0" presId="urn:microsoft.com/office/officeart/2005/8/layout/default"/>
    <dgm:cxn modelId="{D53CE35D-CE6E-4A06-82ED-EC757E81238E}" type="presParOf" srcId="{CB65472A-93A1-424E-8848-C21E20D84D7E}" destId="{4A08BDB7-FD76-496F-9533-061C14E21375}" srcOrd="6" destOrd="0" presId="urn:microsoft.com/office/officeart/2005/8/layout/default"/>
    <dgm:cxn modelId="{DBDAD009-91F6-4906-B733-FD957E7A4FA6}" type="presParOf" srcId="{CB65472A-93A1-424E-8848-C21E20D84D7E}" destId="{96A854AE-3D5D-4704-97B7-EEDC28B050E8}" srcOrd="7" destOrd="0" presId="urn:microsoft.com/office/officeart/2005/8/layout/default"/>
    <dgm:cxn modelId="{3BB7936A-2C49-4F99-B1D4-42C41C7E7665}" type="presParOf" srcId="{CB65472A-93A1-424E-8848-C21E20D84D7E}" destId="{AB2AED8F-B316-4D32-A567-89C8B4B57A91}" srcOrd="8" destOrd="0" presId="urn:microsoft.com/office/officeart/2005/8/layout/default"/>
    <dgm:cxn modelId="{269E9DA5-DBCB-4D4A-8422-4DCD73B4F0B4}" type="presParOf" srcId="{CB65472A-93A1-424E-8848-C21E20D84D7E}" destId="{E568898B-F41A-47A2-8277-89E55BB3FFD1}" srcOrd="9" destOrd="0" presId="urn:microsoft.com/office/officeart/2005/8/layout/default"/>
    <dgm:cxn modelId="{F4ABB56A-B747-4B52-A28F-3914BFA53331}" type="presParOf" srcId="{CB65472A-93A1-424E-8848-C21E20D84D7E}" destId="{0BD7F247-E676-460F-A36D-BCE4BDECC49E}" srcOrd="10" destOrd="0" presId="urn:microsoft.com/office/officeart/2005/8/layout/default"/>
    <dgm:cxn modelId="{09C6620B-CC10-4B5C-83D6-4B7B3E8B5003}" type="presParOf" srcId="{CB65472A-93A1-424E-8848-C21E20D84D7E}" destId="{5095FC8C-9460-49CC-B991-91540AF22778}" srcOrd="11" destOrd="0" presId="urn:microsoft.com/office/officeart/2005/8/layout/default"/>
    <dgm:cxn modelId="{7FBEEE65-0A31-487C-8A75-980EFB184464}" type="presParOf" srcId="{CB65472A-93A1-424E-8848-C21E20D84D7E}" destId="{A3F66A34-83F4-4CE7-8E3E-FA695AC6D411}" srcOrd="12" destOrd="0" presId="urn:microsoft.com/office/officeart/2005/8/layout/default"/>
    <dgm:cxn modelId="{7D33BDE0-614F-4D80-827E-A821294CE35F}" type="presParOf" srcId="{CB65472A-93A1-424E-8848-C21E20D84D7E}" destId="{B7D656E7-EE43-4190-9126-C4EF8ED9D8C1}" srcOrd="13" destOrd="0" presId="urn:microsoft.com/office/officeart/2005/8/layout/default"/>
    <dgm:cxn modelId="{1ED24481-ABD0-4EC3-95A9-CAE4C4307FE5}" type="presParOf" srcId="{CB65472A-93A1-424E-8848-C21E20D84D7E}" destId="{933EDF72-E402-4060-99EC-6786E770CB01}" srcOrd="14" destOrd="0" presId="urn:microsoft.com/office/officeart/2005/8/layout/default"/>
    <dgm:cxn modelId="{10E06DF8-2ECE-433B-9886-ACF2EB644B03}" type="presParOf" srcId="{CB65472A-93A1-424E-8848-C21E20D84D7E}" destId="{A5624DF8-C837-4EE1-A43C-A0B96E205C12}" srcOrd="15" destOrd="0" presId="urn:microsoft.com/office/officeart/2005/8/layout/default"/>
    <dgm:cxn modelId="{CDB5189F-52DD-40B1-9DC2-60C6326F8DC1}" type="presParOf" srcId="{CB65472A-93A1-424E-8848-C21E20D84D7E}" destId="{0BF69857-FBB9-480F-9C3D-FE711CE67DEC}" srcOrd="16" destOrd="0" presId="urn:microsoft.com/office/officeart/2005/8/layout/default"/>
    <dgm:cxn modelId="{BFEA455C-F80F-491D-BE32-EB62D254C958}" type="presParOf" srcId="{CB65472A-93A1-424E-8848-C21E20D84D7E}" destId="{0231AB84-6FAF-451D-BD7C-AFB3FD9BA352}" srcOrd="17" destOrd="0" presId="urn:microsoft.com/office/officeart/2005/8/layout/default"/>
    <dgm:cxn modelId="{A5865B80-11E4-474B-B26A-9986863D3576}" type="presParOf" srcId="{CB65472A-93A1-424E-8848-C21E20D84D7E}" destId="{C5E30057-B50C-440E-80D8-78D8CD525427}" srcOrd="18" destOrd="0" presId="urn:microsoft.com/office/officeart/2005/8/layout/default"/>
    <dgm:cxn modelId="{F243A549-D4BE-4378-8CD1-427AF3F4EAB9}" type="presParOf" srcId="{CB65472A-93A1-424E-8848-C21E20D84D7E}" destId="{69A8BE1D-46CB-4770-A016-A12ECFAD813E}" srcOrd="19" destOrd="0" presId="urn:microsoft.com/office/officeart/2005/8/layout/default"/>
    <dgm:cxn modelId="{CBBA79DB-9327-4C63-988C-26D5B51A9444}" type="presParOf" srcId="{CB65472A-93A1-424E-8848-C21E20D84D7E}" destId="{689DAECE-0830-4F24-8CE1-8AD7E5754CB1}" srcOrd="20" destOrd="0" presId="urn:microsoft.com/office/officeart/2005/8/layout/default"/>
    <dgm:cxn modelId="{A75A77ED-83E8-4751-81C9-FDD2C2533502}" type="presParOf" srcId="{CB65472A-93A1-424E-8848-C21E20D84D7E}" destId="{32C4A131-0815-4D59-AAD0-7C6C6DDC96A2}" srcOrd="21" destOrd="0" presId="urn:microsoft.com/office/officeart/2005/8/layout/default"/>
    <dgm:cxn modelId="{BB426A79-1D5A-4ADD-9604-3785F67EC42E}" type="presParOf" srcId="{CB65472A-93A1-424E-8848-C21E20D84D7E}" destId="{F29DC022-4AC6-4C5D-BD24-0FFBAA67F9D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dgm:spPr/>
      <dgm:t>
        <a:bodyPr/>
        <a:lstStyle/>
        <a:p>
          <a:endParaRPr lang="en-US"/>
        </a:p>
      </dgm:t>
    </dgm:pt>
    <dgm:pt modelId="{E386C1E7-4F95-4C64-98CB-DA672A200C81}">
      <dgm:prSet/>
      <dgm:spPr/>
      <dgm:t>
        <a:bodyPr/>
        <a:lstStyle/>
        <a:p>
          <a:r>
            <a:rPr lang="en-US" baseline="0" dirty="0"/>
            <a:t>Grafana is a must-have technology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dirty="0"/>
            <a:t>01</a:t>
          </a:r>
        </a:p>
      </dgm:t>
    </dgm:pt>
    <dgm:pt modelId="{9BB3556E-CD18-4F95-A272-440F31F57D5F}">
      <dgm:prSet/>
      <dgm:spPr/>
      <dgm:t>
        <a:bodyPr/>
        <a:lstStyle/>
        <a:p>
          <a:r>
            <a:rPr lang="en-US" baseline="0" dirty="0"/>
            <a:t>Prometheus is a great way to enable ongoing monitoring</a:t>
          </a:r>
          <a:endParaRPr lang="en-US" dirty="0"/>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dirty="0"/>
            <a:t>02</a:t>
          </a:r>
        </a:p>
      </dgm:t>
    </dgm:pt>
    <dgm:pt modelId="{BB05B86E-0E5B-437F-A476-757B49945FF2}">
      <dgm:prSet/>
      <dgm:spPr/>
      <dgm:t>
        <a:bodyPr/>
        <a:lstStyle/>
        <a:p>
          <a:r>
            <a:rPr lang="en-US" baseline="0" dirty="0"/>
            <a:t>Manzan is a great way to handle various events and integrate with tons of solutions</a:t>
          </a:r>
          <a:endParaRPr lang="en-US" dirty="0"/>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dirty="0"/>
            <a:t>03</a:t>
          </a:r>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B4A87-1F85-4C59-8449-6AB147F86C5A}">
      <dsp:nvSpPr>
        <dsp:cNvPr id="0" name=""/>
        <dsp:cNvSpPr/>
      </dsp:nvSpPr>
      <dsp:spPr>
        <a:xfrm>
          <a:off x="318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crashes</a:t>
          </a:r>
        </a:p>
      </dsp:txBody>
      <dsp:txXfrm>
        <a:off x="3182" y="35467"/>
        <a:ext cx="2524990" cy="1514994"/>
      </dsp:txXfrm>
    </dsp:sp>
    <dsp:sp modelId="{02B40A20-CA5A-49B2-84B7-770FC5AE6CB4}">
      <dsp:nvSpPr>
        <dsp:cNvPr id="0" name=""/>
        <dsp:cNvSpPr/>
      </dsp:nvSpPr>
      <dsp:spPr>
        <a:xfrm>
          <a:off x="278067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Log data</a:t>
          </a:r>
        </a:p>
      </dsp:txBody>
      <dsp:txXfrm>
        <a:off x="2780672" y="35467"/>
        <a:ext cx="2524990" cy="1514994"/>
      </dsp:txXfrm>
    </dsp:sp>
    <dsp:sp modelId="{9008C7D7-15D6-40A1-BCFE-BB8E0023BED2}">
      <dsp:nvSpPr>
        <dsp:cNvPr id="0" name=""/>
        <dsp:cNvSpPr/>
      </dsp:nvSpPr>
      <dsp:spPr>
        <a:xfrm>
          <a:off x="555816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entries in log data</a:t>
          </a:r>
        </a:p>
      </dsp:txBody>
      <dsp:txXfrm>
        <a:off x="5558162" y="35467"/>
        <a:ext cx="2524990" cy="1514994"/>
      </dsp:txXfrm>
    </dsp:sp>
    <dsp:sp modelId="{4A08BDB7-FD76-496F-9533-061C14E21375}">
      <dsp:nvSpPr>
        <dsp:cNvPr id="0" name=""/>
        <dsp:cNvSpPr/>
      </dsp:nvSpPr>
      <dsp:spPr>
        <a:xfrm>
          <a:off x="8335652" y="35467"/>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System Limits alerts</a:t>
          </a:r>
        </a:p>
      </dsp:txBody>
      <dsp:txXfrm>
        <a:off x="8335652" y="35467"/>
        <a:ext cx="2524990" cy="1514994"/>
      </dsp:txXfrm>
    </dsp:sp>
    <dsp:sp modelId="{AB2AED8F-B316-4D32-A567-89C8B4B57A91}">
      <dsp:nvSpPr>
        <dsp:cNvPr id="0" name=""/>
        <dsp:cNvSpPr/>
      </dsp:nvSpPr>
      <dsp:spPr>
        <a:xfrm>
          <a:off x="318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History Log entries</a:t>
          </a:r>
        </a:p>
      </dsp:txBody>
      <dsp:txXfrm>
        <a:off x="3182" y="1802960"/>
        <a:ext cx="2524990" cy="1514994"/>
      </dsp:txXfrm>
    </dsp:sp>
    <dsp:sp modelId="{0BD7F247-E676-460F-A36D-BCE4BDECC49E}">
      <dsp:nvSpPr>
        <dsp:cNvPr id="0" name=""/>
        <dsp:cNvSpPr/>
      </dsp:nvSpPr>
      <dsp:spPr>
        <a:xfrm>
          <a:off x="278067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Problem log entries</a:t>
          </a:r>
        </a:p>
      </dsp:txBody>
      <dsp:txXfrm>
        <a:off x="2780672" y="1802960"/>
        <a:ext cx="2524990" cy="1514994"/>
      </dsp:txXfrm>
    </dsp:sp>
    <dsp:sp modelId="{A3F66A34-83F4-4CE7-8E3E-FA695AC6D411}">
      <dsp:nvSpPr>
        <dsp:cNvPr id="0" name=""/>
        <dsp:cNvSpPr/>
      </dsp:nvSpPr>
      <dsp:spPr>
        <a:xfrm>
          <a:off x="555816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*SYSOPR messages</a:t>
          </a:r>
        </a:p>
      </dsp:txBody>
      <dsp:txXfrm>
        <a:off x="5558162" y="1802960"/>
        <a:ext cx="2524990" cy="1514994"/>
      </dsp:txXfrm>
    </dsp:sp>
    <dsp:sp modelId="{933EDF72-E402-4060-99EC-6786E770CB01}">
      <dsp:nvSpPr>
        <dsp:cNvPr id="0" name=""/>
        <dsp:cNvSpPr/>
      </dsp:nvSpPr>
      <dsp:spPr>
        <a:xfrm>
          <a:off x="8335652" y="1802960"/>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Specific job log messages</a:t>
          </a:r>
        </a:p>
      </dsp:txBody>
      <dsp:txXfrm>
        <a:off x="8335652" y="1802960"/>
        <a:ext cx="2524990" cy="1514994"/>
      </dsp:txXfrm>
    </dsp:sp>
    <dsp:sp modelId="{0BF69857-FBB9-480F-9C3D-FE711CE67DEC}">
      <dsp:nvSpPr>
        <dsp:cNvPr id="0" name=""/>
        <dsp:cNvSpPr/>
      </dsp:nvSpPr>
      <dsp:spPr>
        <a:xfrm>
          <a:off x="318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Audit journal events (future)</a:t>
          </a:r>
        </a:p>
      </dsp:txBody>
      <dsp:txXfrm>
        <a:off x="3182" y="3570454"/>
        <a:ext cx="2524990" cy="1514994"/>
      </dsp:txXfrm>
    </dsp:sp>
    <dsp:sp modelId="{C5E30057-B50C-440E-80D8-78D8CD525427}">
      <dsp:nvSpPr>
        <dsp:cNvPr id="0" name=""/>
        <dsp:cNvSpPr/>
      </dsp:nvSpPr>
      <dsp:spPr>
        <a:xfrm>
          <a:off x="278067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PAL entries</a:t>
          </a:r>
        </a:p>
      </dsp:txBody>
      <dsp:txXfrm>
        <a:off x="2780672" y="3570454"/>
        <a:ext cx="2524990" cy="1514994"/>
      </dsp:txXfrm>
    </dsp:sp>
    <dsp:sp modelId="{689DAECE-0830-4F24-8CE1-8AD7E5754CB1}">
      <dsp:nvSpPr>
        <dsp:cNvPr id="0" name=""/>
        <dsp:cNvSpPr/>
      </dsp:nvSpPr>
      <dsp:spPr>
        <a:xfrm>
          <a:off x="555816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VLOGs</a:t>
          </a:r>
        </a:p>
      </dsp:txBody>
      <dsp:txXfrm>
        <a:off x="5558162" y="3570454"/>
        <a:ext cx="2524990" cy="1514994"/>
      </dsp:txXfrm>
    </dsp:sp>
    <dsp:sp modelId="{F29DC022-4AC6-4C5D-BD24-0FFBAA67F9D7}">
      <dsp:nvSpPr>
        <dsp:cNvPr id="0" name=""/>
        <dsp:cNvSpPr/>
      </dsp:nvSpPr>
      <dsp:spPr>
        <a:xfrm>
          <a:off x="8335652" y="3570454"/>
          <a:ext cx="2524990" cy="15149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Fishy TCP connections (future)</a:t>
          </a:r>
        </a:p>
      </dsp:txBody>
      <dsp:txXfrm>
        <a:off x="8335652" y="3570454"/>
        <a:ext cx="2524990" cy="1514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Grafana is a must-have technology</a:t>
          </a:r>
          <a:endParaRPr lang="en-US" sz="26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Prometheus is a great way to enable ongoing monitoring</a:t>
          </a:r>
          <a:endParaRPr lang="en-US" sz="2600" kern="1200" dirty="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Manzan is a great way to handle various events and integrate with tons of solutions</a:t>
          </a:r>
          <a:endParaRPr lang="en-US" sz="2600" kern="1200" dirty="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1/31/2025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1/31/2025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8</a:t>
            </a:fld>
            <a:endParaRPr lang="en-US" dirty="0"/>
          </a:p>
        </p:txBody>
      </p:sp>
    </p:spTree>
    <p:extLst>
      <p:ext uri="{BB962C8B-B14F-4D97-AF65-F5344CB8AC3E}">
        <p14:creationId xmlns:p14="http://schemas.microsoft.com/office/powerpoint/2010/main" val="230617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43166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13754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06455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04747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249932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530418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206708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4119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6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497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4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233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5088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8552312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41138761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70034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1177253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3841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605292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855762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66015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9400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884654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17484347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8668001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072448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9766376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29196896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037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60885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4634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0601170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876542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1200493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791522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07156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12518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6680121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070270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7260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1331821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7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238585713"/>
      </p:ext>
    </p:extLst>
  </p:cSld>
  <p:clrMap bg1="lt1" tx1="dk1" bg2="lt2" tx2="dk2" accent1="accent1" accent2="accent2" accent3="accent3" accent4="accent4" accent5="accent5" accent6="accent6" hlink="hlink" folHlink="folHlink"/>
  <p:sldLayoutIdLst>
    <p:sldLayoutId id="2147486734" r:id="rId1"/>
    <p:sldLayoutId id="2147486735" r:id="rId2"/>
    <p:sldLayoutId id="2147486736" r:id="rId3"/>
    <p:sldLayoutId id="2147486737" r:id="rId4"/>
    <p:sldLayoutId id="2147486738" r:id="rId5"/>
    <p:sldLayoutId id="2147486739" r:id="rId6"/>
    <p:sldLayoutId id="2147486740" r:id="rId7"/>
    <p:sldLayoutId id="2147486741" r:id="rId8"/>
    <p:sldLayoutId id="2147486742" r:id="rId9"/>
    <p:sldLayoutId id="2147486743" r:id="rId10"/>
    <p:sldLayoutId id="2147486744" r:id="rId11"/>
    <p:sldLayoutId id="2147486745" r:id="rId12"/>
    <p:sldLayoutId id="2147486746" r:id="rId13"/>
    <p:sldLayoutId id="2147486747" r:id="rId14"/>
    <p:sldLayoutId id="2147486748" r:id="rId15"/>
    <p:sldLayoutId id="2147486749" r:id="rId16"/>
    <p:sldLayoutId id="2147486750" r:id="rId17"/>
    <p:sldLayoutId id="2147486751" r:id="rId18"/>
    <p:sldLayoutId id="2147486752" r:id="rId19"/>
    <p:sldLayoutId id="2147486753" r:id="rId20"/>
    <p:sldLayoutId id="2147486754" r:id="rId21"/>
    <p:sldLayoutId id="2147486755" r:id="rId22"/>
    <p:sldLayoutId id="2147486756" r:id="rId23"/>
    <p:sldLayoutId id="2147486757" r:id="rId24"/>
    <p:sldLayoutId id="2147486758" r:id="rId25"/>
    <p:sldLayoutId id="2147486759" r:id="rId26"/>
    <p:sldLayoutId id="2147486760" r:id="rId27"/>
    <p:sldLayoutId id="2147486761" r:id="rId28"/>
    <p:sldLayoutId id="2147486762" r:id="rId29"/>
    <p:sldLayoutId id="2147486763" r:id="rId30"/>
    <p:sldLayoutId id="2147486764" r:id="rId31"/>
    <p:sldLayoutId id="2147486765" r:id="rId32"/>
    <p:sldLayoutId id="2147486766" r:id="rId33"/>
    <p:sldLayoutId id="2147486767" r:id="rId34"/>
    <p:sldLayoutId id="2147486768" r:id="rId35"/>
    <p:sldLayoutId id="2147486769" r:id="rId36"/>
    <p:sldLayoutId id="2147486770" r:id="rId37"/>
    <p:sldLayoutId id="2147486771" r:id="rId38"/>
    <p:sldLayoutId id="214748677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rometheus.io/docs/instrumenting/exporters/" TargetMode="Externa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ThePrez/prometheus-exporter-jdbc"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qIcAx4lJZIA"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hyperlink" Target="https://techchannel.com/open-source-on-ibm-i/monitoring-ibm-i-with-promethe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afana.com/"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ibm.biz/ibmi-prometheus"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echchannel.com/performance/how-to-deploy-a-simple-grafana-dashboard/" TargetMode="External"/><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theprez.github.io/Manzan/#/"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heprez.github.io/Manzan/#/?id=where-can-i-send-these-event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3XXjvkchCWc" TargetMode="External"/><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a:bodyPr>
          <a:lstStyle/>
          <a:p>
            <a:r>
              <a:rPr lang="en-US" sz="3400" b="1" dirty="0">
                <a:latin typeface="+mj-lt"/>
              </a:rPr>
              <a:t>OSS Tools</a:t>
            </a:r>
            <a:br>
              <a:rPr lang="en-US" sz="3400" b="1" dirty="0">
                <a:latin typeface="+mj-lt"/>
              </a:rPr>
            </a:br>
            <a:r>
              <a:rPr lang="en-US" sz="3400" dirty="0">
                <a:latin typeface="+mj-lt"/>
              </a:rPr>
              <a:t>for System Management</a:t>
            </a:r>
          </a:p>
        </p:txBody>
      </p:sp>
      <p:sp>
        <p:nvSpPr>
          <p:cNvPr id="3" name="Text Placeholder 2">
            <a:extLst>
              <a:ext uri="{FF2B5EF4-FFF2-40B4-BE49-F238E27FC236}">
                <a16:creationId xmlns:a16="http://schemas.microsoft.com/office/drawing/2014/main" id="{B3E186D1-62F5-9957-BE3B-61201E6F179A}"/>
              </a:ext>
            </a:extLst>
          </p:cNvPr>
          <p:cNvSpPr>
            <a:spLocks noGrp="1"/>
          </p:cNvSpPr>
          <p:nvPr>
            <p:ph type="body" sz="quarter" idx="14"/>
          </p:nvPr>
        </p:nvSpPr>
        <p:spPr>
          <a:xfrm>
            <a:off x="304802" y="4987451"/>
            <a:ext cx="4974263" cy="1249718"/>
          </a:xfrm>
        </p:spPr>
        <p:txBody>
          <a:bodyPr/>
          <a:lstStyle/>
          <a:p>
            <a:r>
              <a:rPr lang="en-US" sz="1500" dirty="0">
                <a:latin typeface="+mj-lt"/>
              </a:rPr>
              <a:t>Sanjula Ganepola, IBM</a:t>
            </a:r>
          </a:p>
          <a:p>
            <a:r>
              <a:rPr lang="en-US" sz="1500" dirty="0">
                <a:latin typeface="+mj-lt"/>
              </a:rPr>
              <a:t>Software Developer</a:t>
            </a:r>
          </a:p>
          <a:p>
            <a:r>
              <a:rPr lang="en-US" sz="1500" dirty="0">
                <a:latin typeface="+mj-lt"/>
              </a:rPr>
              <a:t>IBM </a:t>
            </a:r>
            <a:r>
              <a:rPr lang="en-US" sz="1500" dirty="0" err="1">
                <a:latin typeface="+mj-lt"/>
              </a:rPr>
              <a:t>i</a:t>
            </a:r>
            <a:r>
              <a:rPr lang="en-US" sz="1500" dirty="0">
                <a:latin typeface="+mj-lt"/>
              </a:rPr>
              <a:t> Development Tools and AI</a:t>
            </a:r>
          </a:p>
          <a:p>
            <a:r>
              <a:rPr lang="en-US" sz="1500" dirty="0">
                <a:latin typeface="+mj-lt"/>
                <a:hlinkClick r:id="rId2"/>
              </a:rPr>
              <a:t>Sanjula.Ganepola@ibm.com</a:t>
            </a:r>
            <a:endParaRPr lang="en-US" sz="1500" dirty="0">
              <a:latin typeface="+mj-lt"/>
            </a:endParaRPr>
          </a:p>
        </p:txBody>
      </p:sp>
      <p:sp>
        <p:nvSpPr>
          <p:cNvPr id="5" name="Slide Number Placeholder 4">
            <a:extLst>
              <a:ext uri="{FF2B5EF4-FFF2-40B4-BE49-F238E27FC236}">
                <a16:creationId xmlns:a16="http://schemas.microsoft.com/office/drawing/2014/main" id="{06767159-F46F-C6B5-4A5C-71A74E1EF6F0}"/>
              </a:ext>
            </a:extLst>
          </p:cNvPr>
          <p:cNvSpPr>
            <a:spLocks noGrp="1"/>
          </p:cNvSpPr>
          <p:nvPr>
            <p:ph type="sldNum" sz="quarter" idx="15"/>
          </p:nvPr>
        </p:nvSpPr>
        <p:spPr/>
        <p:txBody>
          <a:bodyPr/>
          <a:lstStyle/>
          <a:p>
            <a:fld id="{D0BE6F14-FF48-0F4F-A8AA-2E3F25371E4A}" type="slidenum">
              <a:rPr lang="en-US" smtClean="0"/>
              <a:pPr/>
              <a:t>1</a:t>
            </a:fld>
            <a:endParaRPr lang="en-US" dirty="0"/>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F78-1107-B6C5-71D2-726F210F208B}"/>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CED3A72-798F-57A5-8D66-7890D49A53EE}"/>
              </a:ext>
            </a:extLst>
          </p:cNvPr>
          <p:cNvSpPr/>
          <p:nvPr/>
        </p:nvSpPr>
        <p:spPr>
          <a:xfrm>
            <a:off x="8780389" y="5782461"/>
            <a:ext cx="1866216" cy="513384"/>
          </a:xfrm>
          <a:prstGeom prst="roundRect">
            <a:avLst/>
          </a:prstGeom>
          <a:solidFill>
            <a:schemeClr val="accent6">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3" name="Rectangle: Rounded Corners 52">
            <a:extLst>
              <a:ext uri="{FF2B5EF4-FFF2-40B4-BE49-F238E27FC236}">
                <a16:creationId xmlns:a16="http://schemas.microsoft.com/office/drawing/2014/main" id="{FA78097A-290F-A96E-C4E7-57AD6D311048}"/>
              </a:ext>
            </a:extLst>
          </p:cNvPr>
          <p:cNvSpPr/>
          <p:nvPr/>
        </p:nvSpPr>
        <p:spPr>
          <a:xfrm>
            <a:off x="8780389" y="3050293"/>
            <a:ext cx="1866216" cy="513384"/>
          </a:xfrm>
          <a:prstGeom prst="roundRect">
            <a:avLst/>
          </a:prstGeom>
          <a:solidFill>
            <a:schemeClr val="accent1">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2" name="Rectangle: Rounded Corners 51">
            <a:extLst>
              <a:ext uri="{FF2B5EF4-FFF2-40B4-BE49-F238E27FC236}">
                <a16:creationId xmlns:a16="http://schemas.microsoft.com/office/drawing/2014/main" id="{E33859E9-1EF2-02C9-90D8-D39A074A0D8B}"/>
              </a:ext>
            </a:extLst>
          </p:cNvPr>
          <p:cNvSpPr/>
          <p:nvPr/>
        </p:nvSpPr>
        <p:spPr>
          <a:xfrm>
            <a:off x="8780389" y="3952003"/>
            <a:ext cx="1866216" cy="513384"/>
          </a:xfrm>
          <a:prstGeom prst="roundRect">
            <a:avLst/>
          </a:prstGeom>
          <a:solidFill>
            <a:schemeClr val="accent4">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50" name="Rectangle: Rounded Corners 49">
            <a:extLst>
              <a:ext uri="{FF2B5EF4-FFF2-40B4-BE49-F238E27FC236}">
                <a16:creationId xmlns:a16="http://schemas.microsoft.com/office/drawing/2014/main" id="{014640F4-0B02-CE9E-E092-C5CDF1CF8D7C}"/>
              </a:ext>
            </a:extLst>
          </p:cNvPr>
          <p:cNvSpPr/>
          <p:nvPr/>
        </p:nvSpPr>
        <p:spPr>
          <a:xfrm>
            <a:off x="8780389" y="4855377"/>
            <a:ext cx="1866216" cy="513384"/>
          </a:xfrm>
          <a:prstGeom prst="roundRect">
            <a:avLst/>
          </a:prstGeom>
          <a:solidFill>
            <a:schemeClr val="accent5">
              <a:lumMod val="20000"/>
              <a:lumOff val="80000"/>
            </a:schemeClr>
          </a:solidFill>
          <a:ln w="38100">
            <a:solidFill>
              <a:schemeClr val="tx1"/>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7C99320F-07F1-2A19-F13C-381182B4EB4A}"/>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
        <p:nvSpPr>
          <p:cNvPr id="4" name="Title 4">
            <a:extLst>
              <a:ext uri="{FF2B5EF4-FFF2-40B4-BE49-F238E27FC236}">
                <a16:creationId xmlns:a16="http://schemas.microsoft.com/office/drawing/2014/main" id="{8353D527-289A-C85E-BB68-88F468E3C3E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 exporters do?</a:t>
            </a:r>
          </a:p>
        </p:txBody>
      </p:sp>
      <p:sp>
        <p:nvSpPr>
          <p:cNvPr id="8" name="Content Placeholder 4">
            <a:extLst>
              <a:ext uri="{FF2B5EF4-FFF2-40B4-BE49-F238E27FC236}">
                <a16:creationId xmlns:a16="http://schemas.microsoft.com/office/drawing/2014/main" id="{EC397694-6AF8-3044-E153-F5B0493DF3FF}"/>
              </a:ext>
            </a:extLst>
          </p:cNvPr>
          <p:cNvSpPr>
            <a:spLocks noGrp="1"/>
          </p:cNvSpPr>
          <p:nvPr>
            <p:ph idx="1"/>
          </p:nvPr>
        </p:nvSpPr>
        <p:spPr>
          <a:xfrm>
            <a:off x="401692" y="844109"/>
            <a:ext cx="10972800" cy="2159430"/>
          </a:xfrm>
        </p:spPr>
        <p:txBody>
          <a:bodyPr lIns="91440" tIns="45720" rIns="91440" bIns="45720" anchor="t">
            <a:noAutofit/>
          </a:bodyPr>
          <a:lstStyle/>
          <a:p>
            <a:pPr marL="0" indent="0">
              <a:buNone/>
            </a:pPr>
            <a:r>
              <a:rPr lang="en-US" dirty="0">
                <a:latin typeface="+mj-lt"/>
              </a:rPr>
              <a:t>Collection of exporters: </a:t>
            </a:r>
            <a:r>
              <a:rPr lang="en-US" dirty="0">
                <a:latin typeface="+mj-lt"/>
                <a:hlinkClick r:id="rId2"/>
              </a:rPr>
              <a:t>https://prometheus.io/docs/instrumenting/exporters/</a:t>
            </a:r>
            <a:endParaRPr lang="en-US" dirty="0">
              <a:latin typeface="+mj-lt"/>
            </a:endParaRPr>
          </a:p>
          <a:p>
            <a:pPr marL="0" indent="0">
              <a:buNone/>
            </a:pPr>
            <a:endParaRPr lang="en-US" dirty="0">
              <a:latin typeface="+mj-lt"/>
            </a:endParaRPr>
          </a:p>
          <a:p>
            <a:pPr>
              <a:buFont typeface="+mj-lt"/>
              <a:buAutoNum type="arabicPeriod"/>
            </a:pPr>
            <a:r>
              <a:rPr lang="en-US" dirty="0">
                <a:latin typeface="+mj-lt"/>
              </a:rPr>
              <a:t>Fetch metrics</a:t>
            </a:r>
          </a:p>
          <a:p>
            <a:pPr>
              <a:buFont typeface="+mj-lt"/>
              <a:buAutoNum type="arabicPeriod"/>
            </a:pPr>
            <a:endParaRPr lang="en-US" dirty="0">
              <a:latin typeface="+mj-lt"/>
            </a:endParaRPr>
          </a:p>
          <a:p>
            <a:pPr>
              <a:buFont typeface="+mj-lt"/>
              <a:buAutoNum type="arabicPeriod"/>
            </a:pPr>
            <a:r>
              <a:rPr lang="en-US" dirty="0">
                <a:latin typeface="+mj-lt"/>
              </a:rPr>
              <a:t>Convert them to Prometheus format</a:t>
            </a:r>
          </a:p>
          <a:p>
            <a:pPr>
              <a:buFont typeface="+mj-lt"/>
              <a:buAutoNum type="arabicPeriod"/>
            </a:pPr>
            <a:endParaRPr lang="en-US" dirty="0">
              <a:latin typeface="+mj-lt"/>
            </a:endParaRPr>
          </a:p>
          <a:p>
            <a:pPr>
              <a:buFont typeface="+mj-lt"/>
              <a:buAutoNum type="arabicPeriod"/>
            </a:pPr>
            <a:r>
              <a:rPr lang="en-US" dirty="0">
                <a:latin typeface="+mj-lt"/>
              </a:rPr>
              <a:t>Expose data via an HTTP endpoint for it to be scraped</a:t>
            </a:r>
          </a:p>
          <a:p>
            <a:pPr marL="0" indent="0">
              <a:buNone/>
            </a:pPr>
            <a:endParaRPr lang="en-US" dirty="0">
              <a:latin typeface="+mj-lt"/>
            </a:endParaRPr>
          </a:p>
        </p:txBody>
      </p:sp>
      <p:pic>
        <p:nvPicPr>
          <p:cNvPr id="9" name="Picture 8" descr="A screenshot of a computer&#10;&#10;Description automatically generated">
            <a:extLst>
              <a:ext uri="{FF2B5EF4-FFF2-40B4-BE49-F238E27FC236}">
                <a16:creationId xmlns:a16="http://schemas.microsoft.com/office/drawing/2014/main" id="{FFC5603D-1E03-43EB-DFB6-F232CCA52E7B}"/>
              </a:ext>
            </a:extLst>
          </p:cNvPr>
          <p:cNvPicPr>
            <a:picLocks noChangeAspect="1"/>
          </p:cNvPicPr>
          <p:nvPr/>
        </p:nvPicPr>
        <p:blipFill>
          <a:blip r:embed="rId3"/>
          <a:srcRect l="-36" t="72951" r="84224" b="14104"/>
          <a:stretch/>
        </p:blipFill>
        <p:spPr>
          <a:xfrm>
            <a:off x="4578646" y="4226261"/>
            <a:ext cx="2015634" cy="989965"/>
          </a:xfrm>
          <a:prstGeom prst="rect">
            <a:avLst/>
          </a:prstGeom>
          <a:noFill/>
        </p:spPr>
      </p:pic>
      <p:pic>
        <p:nvPicPr>
          <p:cNvPr id="1028" name="Picture 4">
            <a:extLst>
              <a:ext uri="{FF2B5EF4-FFF2-40B4-BE49-F238E27FC236}">
                <a16:creationId xmlns:a16="http://schemas.microsoft.com/office/drawing/2014/main" id="{EDEC8A74-2760-FE3C-0C22-54AAE50CE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32" y="4036617"/>
            <a:ext cx="1252854" cy="12425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8005FAA1-D555-27EF-A473-06B5865DE19E}"/>
              </a:ext>
            </a:extLst>
          </p:cNvPr>
          <p:cNvSpPr txBox="1">
            <a:spLocks/>
          </p:cNvSpPr>
          <p:nvPr/>
        </p:nvSpPr>
        <p:spPr>
          <a:xfrm>
            <a:off x="8780389" y="3096921"/>
            <a:ext cx="1866216" cy="329163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US" sz="2000" dirty="0">
                <a:latin typeface="+mj-lt"/>
              </a:rPr>
              <a:t>Applications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Database</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Host Machines</a:t>
            </a:r>
          </a:p>
          <a:p>
            <a:pPr marL="0" indent="0" algn="ctr" fontAlgn="auto">
              <a:buNone/>
            </a:pPr>
            <a:endParaRPr lang="en-US" sz="2000" dirty="0">
              <a:latin typeface="+mj-lt"/>
            </a:endParaRPr>
          </a:p>
          <a:p>
            <a:pPr marL="0" indent="0" algn="ctr" fontAlgn="auto">
              <a:buNone/>
            </a:pPr>
            <a:endParaRPr lang="en-US" sz="2000" dirty="0">
              <a:latin typeface="+mj-lt"/>
            </a:endParaRPr>
          </a:p>
          <a:p>
            <a:pPr marL="0" indent="0" algn="ctr" fontAlgn="auto">
              <a:buNone/>
            </a:pPr>
            <a:r>
              <a:rPr lang="en-US" sz="2000" dirty="0">
                <a:latin typeface="+mj-lt"/>
              </a:rPr>
              <a:t>Containers</a:t>
            </a:r>
          </a:p>
        </p:txBody>
      </p:sp>
      <p:cxnSp>
        <p:nvCxnSpPr>
          <p:cNvPr id="26" name="Straight Arrow Connector 25">
            <a:extLst>
              <a:ext uri="{FF2B5EF4-FFF2-40B4-BE49-F238E27FC236}">
                <a16:creationId xmlns:a16="http://schemas.microsoft.com/office/drawing/2014/main" id="{AA550219-9447-81DA-2552-770B58E45C52}"/>
              </a:ext>
            </a:extLst>
          </p:cNvPr>
          <p:cNvCxnSpPr>
            <a:cxnSpLocks/>
          </p:cNvCxnSpPr>
          <p:nvPr/>
        </p:nvCxnSpPr>
        <p:spPr>
          <a:xfrm>
            <a:off x="2840778" y="4636057"/>
            <a:ext cx="1408177"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DE61F48-3D58-C031-7A4F-FB369771B59D}"/>
              </a:ext>
            </a:extLst>
          </p:cNvPr>
          <p:cNvSpPr txBox="1"/>
          <p:nvPr/>
        </p:nvSpPr>
        <p:spPr>
          <a:xfrm>
            <a:off x="2840777" y="4742737"/>
            <a:ext cx="1408177" cy="646331"/>
          </a:xfrm>
          <a:prstGeom prst="rect">
            <a:avLst/>
          </a:prstGeom>
          <a:noFill/>
        </p:spPr>
        <p:txBody>
          <a:bodyPr wrap="square">
            <a:spAutoFit/>
          </a:bodyPr>
          <a:lstStyle/>
          <a:p>
            <a:pPr algn="ctr"/>
            <a:r>
              <a:rPr lang="en-CA" dirty="0">
                <a:latin typeface="+mj-lt"/>
              </a:rPr>
              <a:t>Pull metrics over HTTP</a:t>
            </a:r>
          </a:p>
        </p:txBody>
      </p:sp>
      <p:cxnSp>
        <p:nvCxnSpPr>
          <p:cNvPr id="31" name="Straight Arrow Connector 30">
            <a:extLst>
              <a:ext uri="{FF2B5EF4-FFF2-40B4-BE49-F238E27FC236}">
                <a16:creationId xmlns:a16="http://schemas.microsoft.com/office/drawing/2014/main" id="{30CE7BB3-6C95-9276-522D-DB87429A8FA2}"/>
              </a:ext>
            </a:extLst>
          </p:cNvPr>
          <p:cNvCxnSpPr>
            <a:cxnSpLocks/>
          </p:cNvCxnSpPr>
          <p:nvPr/>
        </p:nvCxnSpPr>
        <p:spPr>
          <a:xfrm flipV="1">
            <a:off x="6790594" y="3306985"/>
            <a:ext cx="1841939" cy="147512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C66C542-5D0A-610D-ADAE-80AA54DCEF0A}"/>
              </a:ext>
            </a:extLst>
          </p:cNvPr>
          <p:cNvCxnSpPr>
            <a:cxnSpLocks/>
          </p:cNvCxnSpPr>
          <p:nvPr/>
        </p:nvCxnSpPr>
        <p:spPr>
          <a:xfrm flipV="1">
            <a:off x="6789068" y="4208695"/>
            <a:ext cx="1747152" cy="5734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196FB52-DB39-4DCB-3B79-0DE0F6B826CB}"/>
              </a:ext>
            </a:extLst>
          </p:cNvPr>
          <p:cNvCxnSpPr>
            <a:cxnSpLocks/>
          </p:cNvCxnSpPr>
          <p:nvPr/>
        </p:nvCxnSpPr>
        <p:spPr>
          <a:xfrm>
            <a:off x="6789068" y="4782107"/>
            <a:ext cx="1724916" cy="35560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6392387-BD37-4809-27A2-BD2197DDE07A}"/>
              </a:ext>
            </a:extLst>
          </p:cNvPr>
          <p:cNvCxnSpPr>
            <a:cxnSpLocks/>
          </p:cNvCxnSpPr>
          <p:nvPr/>
        </p:nvCxnSpPr>
        <p:spPr>
          <a:xfrm>
            <a:off x="6789068" y="4782107"/>
            <a:ext cx="1776058" cy="1257046"/>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63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499C-3C70-44A9-C2F7-9E55B7B81A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C904A-D6B9-064E-5B34-639505BC74E6}"/>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
        <p:nvSpPr>
          <p:cNvPr id="4" name="Title 4">
            <a:extLst>
              <a:ext uri="{FF2B5EF4-FFF2-40B4-BE49-F238E27FC236}">
                <a16:creationId xmlns:a16="http://schemas.microsoft.com/office/drawing/2014/main" id="{5570C2EF-F3B9-7E36-44DC-3C6173A610C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Data Model for TSDB</a:t>
            </a:r>
          </a:p>
        </p:txBody>
      </p:sp>
      <p:sp>
        <p:nvSpPr>
          <p:cNvPr id="8" name="Content Placeholder 4">
            <a:extLst>
              <a:ext uri="{FF2B5EF4-FFF2-40B4-BE49-F238E27FC236}">
                <a16:creationId xmlns:a16="http://schemas.microsoft.com/office/drawing/2014/main" id="{EAE29EEA-4466-B332-FFB2-B8D547EDBC1B}"/>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All data is stored as a time series: </a:t>
            </a: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(timestamp, value)</a:t>
            </a: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endParaRPr lang="fr-FR" dirty="0">
              <a:solidFill>
                <a:srgbClr val="A31515"/>
              </a:solidFill>
              <a:latin typeface="+mj-lt"/>
              <a:ea typeface="+mn-ea"/>
              <a:cs typeface="+mn-cs"/>
            </a:endParaRPr>
          </a:p>
          <a:p>
            <a:r>
              <a:rPr lang="en-US" dirty="0">
                <a:latin typeface="+mj-lt"/>
              </a:rPr>
              <a:t>Each time series has a name (</a:t>
            </a:r>
            <a:r>
              <a:rPr lang="en-US" dirty="0">
                <a:solidFill>
                  <a:srgbClr val="387FF9"/>
                </a:solidFill>
                <a:latin typeface="+mj-lt"/>
              </a:rPr>
              <a:t>metric name</a:t>
            </a:r>
            <a:r>
              <a:rPr lang="en-US" dirty="0">
                <a:latin typeface="+mj-lt"/>
              </a:rPr>
              <a:t>)</a:t>
            </a:r>
          </a:p>
          <a:p>
            <a:pPr lvl="1"/>
            <a:r>
              <a:rPr lang="en-US" dirty="0">
                <a:latin typeface="+mj-lt"/>
              </a:rPr>
              <a:t>General feature of a system that is measured</a:t>
            </a:r>
          </a:p>
          <a:p>
            <a:endParaRPr lang="en-US" dirty="0">
              <a:latin typeface="+mj-lt"/>
            </a:endParaRPr>
          </a:p>
          <a:p>
            <a:r>
              <a:rPr lang="en-US" dirty="0">
                <a:latin typeface="+mj-lt"/>
              </a:rPr>
              <a:t>Each time series can have key/value pairs (</a:t>
            </a:r>
            <a:r>
              <a:rPr lang="en-US" dirty="0">
                <a:solidFill>
                  <a:srgbClr val="00B050"/>
                </a:solidFill>
                <a:latin typeface="+mj-lt"/>
              </a:rPr>
              <a:t>metric labels</a:t>
            </a:r>
            <a:r>
              <a:rPr lang="en-US" dirty="0">
                <a:latin typeface="+mj-lt"/>
              </a:rPr>
              <a:t>)</a:t>
            </a:r>
            <a:endParaRPr lang="en-US" dirty="0">
              <a:solidFill>
                <a:srgbClr val="333333"/>
              </a:solidFill>
              <a:latin typeface="+mj-lt"/>
            </a:endParaRPr>
          </a:p>
          <a:p>
            <a:pPr lvl="1"/>
            <a:r>
              <a:rPr lang="en-US" dirty="0">
                <a:solidFill>
                  <a:srgbClr val="333333"/>
                </a:solidFill>
                <a:latin typeface="+mj-lt"/>
              </a:rPr>
              <a:t>Identifies a particular dimension of the metric</a:t>
            </a:r>
          </a:p>
          <a:p>
            <a:endParaRPr lang="en-US" dirty="0">
              <a:solidFill>
                <a:srgbClr val="333333"/>
              </a:solidFill>
              <a:latin typeface="+mj-lt"/>
            </a:endParaRPr>
          </a:p>
          <a:p>
            <a:r>
              <a:rPr lang="en-US" dirty="0">
                <a:solidFill>
                  <a:srgbClr val="333333"/>
                </a:solidFill>
                <a:latin typeface="+mj-lt"/>
              </a:rPr>
              <a:t>Notation: </a:t>
            </a:r>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&lt;metric name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&gt;{&lt;label name&gt;=&lt;label value&gt;, ...}</a:t>
            </a:r>
          </a:p>
          <a:p>
            <a:pPr lvl="1"/>
            <a:r>
              <a:rPr kumimoji="0" lang="da-DK"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api_http_requests_total</a:t>
            </a:r>
            <a:r>
              <a:rPr kumimoji="0" lang="da-DK"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{method="POST", endpoint="/messages"}</a:t>
            </a:r>
            <a:endParaRPr lang="en-US" dirty="0">
              <a:solidFill>
                <a:srgbClr val="00B050"/>
              </a:solidFill>
              <a:latin typeface="+mj-lt"/>
              <a:ea typeface="+mn-ea"/>
              <a:cs typeface="+mn-cs"/>
            </a:endParaRPr>
          </a:p>
          <a:p>
            <a:pPr marL="0" indent="0">
              <a:buNone/>
            </a:pPr>
            <a:endParaRPr kumimoji="0" lang="en-US" b="0" u="none" strike="noStrike" kern="1200" cap="none" spc="0" normalizeH="0" baseline="0" noProof="0" dirty="0">
              <a:ln>
                <a:noFill/>
              </a:ln>
              <a:solidFill>
                <a:srgbClr val="333333"/>
              </a:solidFill>
              <a:effectLst/>
              <a:uLnTx/>
              <a:uFillTx/>
              <a:latin typeface="+mj-lt"/>
              <a:ea typeface="+mn-ea"/>
              <a:cs typeface="+mn-cs"/>
            </a:endParaRPr>
          </a:p>
          <a:p>
            <a:r>
              <a:rPr lang="en-US" dirty="0">
                <a:solidFill>
                  <a:srgbClr val="333333"/>
                </a:solidFill>
                <a:latin typeface="+mj-lt"/>
                <a:ea typeface="+mn-ea"/>
                <a:cs typeface="+mn-cs"/>
              </a:rPr>
              <a:t>Time series is uniquely identified by metric name + metric label</a:t>
            </a: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{city="Toronto"}</a:t>
            </a:r>
            <a:endParaRPr kumimoji="0" lang="en-US" b="0" u="none" strike="noStrike" kern="1200" cap="none" spc="0" normalizeH="0" baseline="0" noProof="0" dirty="0">
              <a:ln>
                <a:noFill/>
              </a:ln>
              <a:solidFill>
                <a:srgbClr val="00B050"/>
              </a:solidFill>
              <a:effectLst/>
              <a:uLnTx/>
              <a:uFillTx/>
              <a:latin typeface="+mj-lt"/>
              <a:ea typeface="+mn-ea"/>
              <a:cs typeface="+mn-cs"/>
            </a:endParaRPr>
          </a:p>
          <a:p>
            <a:pPr lvl="1"/>
            <a:r>
              <a:rPr kumimoji="0" lang="fr-FR" b="0" u="none" strike="noStrike" kern="1200" cap="none" spc="0" normalizeH="0" baseline="0" noProof="0" dirty="0">
                <a:ln>
                  <a:noFill/>
                </a:ln>
                <a:solidFill>
                  <a:srgbClr val="387FF9"/>
                </a:solidFill>
                <a:effectLst/>
                <a:uLnTx/>
                <a:uFillTx/>
                <a:latin typeface="Consolas" panose="020B0609020204030204" pitchFamily="49" charset="0"/>
                <a:ea typeface="+mn-ea"/>
                <a:cs typeface="+mn-cs"/>
              </a:rPr>
              <a:t>temperature</a:t>
            </a:r>
            <a:r>
              <a:rPr kumimoji="0" lang="fr-FR" b="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{city="Rochester"}</a:t>
            </a:r>
          </a:p>
          <a:p>
            <a:pPr lvl="1"/>
            <a:endParaRPr lang="en-US" dirty="0">
              <a:solidFill>
                <a:srgbClr val="333333"/>
              </a:solidFill>
              <a:latin typeface="+mj-lt"/>
              <a:ea typeface="+mn-ea"/>
              <a:cs typeface="+mn-cs"/>
            </a:endParaRPr>
          </a:p>
          <a:p>
            <a:pPr marL="0" indent="0">
              <a:buNone/>
            </a:pPr>
            <a:endParaRPr kumimoji="0" lang="fr-FR" b="0" u="none" strike="noStrike" kern="1200" cap="none" spc="0" normalizeH="0" baseline="0" noProof="0" dirty="0">
              <a:ln>
                <a:noFill/>
              </a:ln>
              <a:solidFill>
                <a:srgbClr val="A31515"/>
              </a:solidFill>
              <a:effectLst/>
              <a:uLnTx/>
              <a:uFillTx/>
              <a:latin typeface="+mj-lt"/>
              <a:ea typeface="+mn-ea"/>
              <a:cs typeface="+mn-cs"/>
            </a:endParaRPr>
          </a:p>
          <a:p>
            <a:pPr marL="0" indent="0">
              <a:buNone/>
            </a:pPr>
            <a:endParaRPr lang="en-US" dirty="0">
              <a:solidFill>
                <a:srgbClr val="333333"/>
              </a:solidFill>
              <a:latin typeface="+mj-lt"/>
            </a:endParaRPr>
          </a:p>
        </p:txBody>
      </p:sp>
      <p:cxnSp>
        <p:nvCxnSpPr>
          <p:cNvPr id="3" name="Straight Arrow Connector 2">
            <a:extLst>
              <a:ext uri="{FF2B5EF4-FFF2-40B4-BE49-F238E27FC236}">
                <a16:creationId xmlns:a16="http://schemas.microsoft.com/office/drawing/2014/main" id="{A340328B-C8C0-A41E-4172-D6DC06A833FA}"/>
              </a:ext>
            </a:extLst>
          </p:cNvPr>
          <p:cNvCxnSpPr>
            <a:cxnSpLocks/>
            <a:stCxn id="11" idx="0"/>
          </p:cNvCxnSpPr>
          <p:nvPr/>
        </p:nvCxnSpPr>
        <p:spPr>
          <a:xfrm flipV="1">
            <a:off x="4479419" y="1207292"/>
            <a:ext cx="527800"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0ECA07A-8028-C53A-D119-FE0086828D3E}"/>
              </a:ext>
            </a:extLst>
          </p:cNvPr>
          <p:cNvCxnSpPr>
            <a:cxnSpLocks/>
            <a:stCxn id="12" idx="0"/>
          </p:cNvCxnSpPr>
          <p:nvPr/>
        </p:nvCxnSpPr>
        <p:spPr>
          <a:xfrm flipH="1" flipV="1">
            <a:off x="6150219" y="1207292"/>
            <a:ext cx="424415" cy="44566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00CFC17-CB0B-0ED4-DE69-81A175A3C0BB}"/>
              </a:ext>
            </a:extLst>
          </p:cNvPr>
          <p:cNvSpPr txBox="1"/>
          <p:nvPr/>
        </p:nvSpPr>
        <p:spPr>
          <a:xfrm>
            <a:off x="3791197" y="1652954"/>
            <a:ext cx="1376444" cy="646331"/>
          </a:xfrm>
          <a:prstGeom prst="rect">
            <a:avLst/>
          </a:prstGeom>
          <a:noFill/>
        </p:spPr>
        <p:txBody>
          <a:bodyPr wrap="square">
            <a:spAutoFit/>
          </a:bodyPr>
          <a:lstStyle/>
          <a:p>
            <a:pPr algn="ctr"/>
            <a:r>
              <a:rPr lang="en-CA" dirty="0">
                <a:latin typeface="+mj-lt"/>
              </a:rPr>
              <a:t>Ordered by timestamp</a:t>
            </a:r>
          </a:p>
        </p:txBody>
      </p:sp>
      <p:sp>
        <p:nvSpPr>
          <p:cNvPr id="12" name="TextBox 11">
            <a:extLst>
              <a:ext uri="{FF2B5EF4-FFF2-40B4-BE49-F238E27FC236}">
                <a16:creationId xmlns:a16="http://schemas.microsoft.com/office/drawing/2014/main" id="{FA886EE4-30F7-3B24-6DD0-81F6557CE488}"/>
              </a:ext>
            </a:extLst>
          </p:cNvPr>
          <p:cNvSpPr txBox="1"/>
          <p:nvPr/>
        </p:nvSpPr>
        <p:spPr>
          <a:xfrm>
            <a:off x="5596676" y="1652954"/>
            <a:ext cx="1955916" cy="646331"/>
          </a:xfrm>
          <a:prstGeom prst="rect">
            <a:avLst/>
          </a:prstGeom>
          <a:noFill/>
        </p:spPr>
        <p:txBody>
          <a:bodyPr wrap="square">
            <a:spAutoFit/>
          </a:bodyPr>
          <a:lstStyle/>
          <a:p>
            <a:pPr algn="ctr"/>
            <a:r>
              <a:rPr lang="en-CA" dirty="0">
                <a:latin typeface="+mj-lt"/>
              </a:rPr>
              <a:t>Integer or fractional value</a:t>
            </a:r>
          </a:p>
        </p:txBody>
      </p:sp>
    </p:spTree>
    <p:extLst>
      <p:ext uri="{BB962C8B-B14F-4D97-AF65-F5344CB8AC3E}">
        <p14:creationId xmlns:p14="http://schemas.microsoft.com/office/powerpoint/2010/main" val="245729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B0A4C-6C03-6D08-66EE-C6774B6F9ED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BE3758F-2AB4-FAA5-E143-5924C714AB19}"/>
              </a:ext>
            </a:extLst>
          </p:cNvPr>
          <p:cNvSpPr/>
          <p:nvPr/>
        </p:nvSpPr>
        <p:spPr>
          <a:xfrm>
            <a:off x="7099425" y="3994406"/>
            <a:ext cx="4185138" cy="1926984"/>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4" name="Rectangle 23">
            <a:extLst>
              <a:ext uri="{FF2B5EF4-FFF2-40B4-BE49-F238E27FC236}">
                <a16:creationId xmlns:a16="http://schemas.microsoft.com/office/drawing/2014/main" id="{BE332C84-CC05-2C57-7542-855A69A8F790}"/>
              </a:ext>
            </a:extLst>
          </p:cNvPr>
          <p:cNvSpPr/>
          <p:nvPr/>
        </p:nvSpPr>
        <p:spPr>
          <a:xfrm>
            <a:off x="7104186" y="1050686"/>
            <a:ext cx="4185138" cy="1926984"/>
          </a:xfrm>
          <a:prstGeom prst="rect">
            <a:avLst/>
          </a:prstGeom>
          <a:solidFill>
            <a:schemeClr val="accent4">
              <a:lumMod val="20000"/>
              <a:lumOff val="80000"/>
            </a:schemeClr>
          </a:solidFill>
        </p:spPr>
        <p:txBody>
          <a:bodyPr wrap="square" lIns="0" tIns="0" rIns="0" bIns="0" rtlCol="0" anchor="ctr">
            <a:noAutofit/>
          </a:bodyPr>
          <a:lstStyle/>
          <a:p>
            <a:pPr algn="ctr"/>
            <a:endParaRPr lang="en-CA" sz="1200" dirty="0">
              <a:solidFill>
                <a:srgbClr val="00B050"/>
              </a:solidFill>
              <a:latin typeface="Arial"/>
              <a:cs typeface="Arial"/>
            </a:endParaRPr>
          </a:p>
        </p:txBody>
      </p:sp>
      <p:sp>
        <p:nvSpPr>
          <p:cNvPr id="2" name="Slide Number Placeholder 1">
            <a:extLst>
              <a:ext uri="{FF2B5EF4-FFF2-40B4-BE49-F238E27FC236}">
                <a16:creationId xmlns:a16="http://schemas.microsoft.com/office/drawing/2014/main" id="{89A87482-4EFE-5144-5FD0-8A652CE3099F}"/>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5" name="Content Placeholder 4">
            <a:extLst>
              <a:ext uri="{FF2B5EF4-FFF2-40B4-BE49-F238E27FC236}">
                <a16:creationId xmlns:a16="http://schemas.microsoft.com/office/drawing/2014/main" id="{342F4E65-8AFB-3D75-5A11-D2571E802FA2}"/>
              </a:ext>
            </a:extLst>
          </p:cNvPr>
          <p:cNvSpPr>
            <a:spLocks noGrp="1"/>
          </p:cNvSpPr>
          <p:nvPr>
            <p:ph idx="1"/>
          </p:nvPr>
        </p:nvSpPr>
        <p:spPr>
          <a:xfrm>
            <a:off x="401695" y="958409"/>
            <a:ext cx="5694305" cy="5213791"/>
          </a:xfrm>
        </p:spPr>
        <p:txBody>
          <a:bodyPr lIns="91440" tIns="45720" rIns="91440" bIns="45720" anchor="t">
            <a:noAutofit/>
          </a:bodyPr>
          <a:lstStyle/>
          <a:p>
            <a:pPr marL="0" indent="0">
              <a:buNone/>
            </a:pPr>
            <a:r>
              <a:rPr lang="en-US" dirty="0">
                <a:latin typeface="+mj-lt"/>
              </a:rPr>
              <a:t>Functional query language that lets the user select and aggregate time series data in real time</a:t>
            </a:r>
          </a:p>
          <a:p>
            <a:pPr marL="0" indent="0">
              <a:buNone/>
            </a:pPr>
            <a:endParaRPr lang="en-US" dirty="0">
              <a:latin typeface="+mj-lt"/>
            </a:endParaRPr>
          </a:p>
          <a:p>
            <a:pPr marL="0" indent="0">
              <a:buNone/>
            </a:pPr>
            <a:endParaRPr lang="en-US" dirty="0">
              <a:latin typeface="+mj-lt"/>
            </a:endParaRPr>
          </a:p>
          <a:p>
            <a:pPr marL="0" indent="0">
              <a:buNone/>
            </a:pPr>
            <a:r>
              <a:rPr lang="en-US" dirty="0">
                <a:solidFill>
                  <a:srgbClr val="387FF9"/>
                </a:solidFill>
                <a:latin typeface="+mj-lt"/>
              </a:rPr>
              <a:t>Usage</a:t>
            </a:r>
          </a:p>
          <a:p>
            <a:r>
              <a:rPr lang="en-US" dirty="0">
                <a:latin typeface="+mj-lt"/>
              </a:rPr>
              <a:t>Get/filter metrics we are interested in</a:t>
            </a:r>
          </a:p>
          <a:p>
            <a:endParaRPr lang="en-US" dirty="0">
              <a:latin typeface="+mj-lt"/>
            </a:endParaRPr>
          </a:p>
          <a:p>
            <a:r>
              <a:rPr lang="en-US" dirty="0">
                <a:latin typeface="+mj-lt"/>
              </a:rPr>
              <a:t>Aggregate metrics</a:t>
            </a:r>
          </a:p>
          <a:p>
            <a:endParaRPr lang="en-US" dirty="0">
              <a:latin typeface="+mj-lt"/>
            </a:endParaRPr>
          </a:p>
          <a:p>
            <a:r>
              <a:rPr lang="en-US" dirty="0">
                <a:latin typeface="+mj-lt"/>
              </a:rPr>
              <a:t>Build dashboards</a:t>
            </a:r>
          </a:p>
          <a:p>
            <a:endParaRPr lang="en-US" dirty="0">
              <a:latin typeface="+mj-lt"/>
            </a:endParaRPr>
          </a:p>
          <a:p>
            <a:r>
              <a:rPr lang="en-US" dirty="0">
                <a:latin typeface="+mj-lt"/>
              </a:rPr>
              <a:t>Setup alerts</a:t>
            </a:r>
          </a:p>
        </p:txBody>
      </p:sp>
      <p:sp>
        <p:nvSpPr>
          <p:cNvPr id="4" name="Title 4">
            <a:extLst>
              <a:ext uri="{FF2B5EF4-FFF2-40B4-BE49-F238E27FC236}">
                <a16:creationId xmlns:a16="http://schemas.microsoft.com/office/drawing/2014/main" id="{EA2FB01C-7BED-A900-434C-27BF89E17B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(Prometheus Query Language)</a:t>
            </a:r>
          </a:p>
        </p:txBody>
      </p:sp>
      <p:sp>
        <p:nvSpPr>
          <p:cNvPr id="6" name="TextBox 5">
            <a:extLst>
              <a:ext uri="{FF2B5EF4-FFF2-40B4-BE49-F238E27FC236}">
                <a16:creationId xmlns:a16="http://schemas.microsoft.com/office/drawing/2014/main" id="{031342DF-F4CD-6D22-D5E4-AE3DA4715FB3}"/>
              </a:ext>
            </a:extLst>
          </p:cNvPr>
          <p:cNvSpPr txBox="1"/>
          <p:nvPr/>
        </p:nvSpPr>
        <p:spPr>
          <a:xfrm>
            <a:off x="6941160" y="1115625"/>
            <a:ext cx="1867266" cy="1862048"/>
          </a:xfrm>
          <a:prstGeom prst="rect">
            <a:avLst/>
          </a:prstGeom>
          <a:noFill/>
        </p:spPr>
        <p:txBody>
          <a:bodyPr wrap="square">
            <a:spAutoFit/>
          </a:bodyPr>
          <a:lstStyle/>
          <a:p>
            <a:pPr algn="ctr"/>
            <a:r>
              <a:rPr lang="en-CA" sz="7500" dirty="0">
                <a:latin typeface="+mj-lt"/>
              </a:rPr>
              <a:t>🛢️</a:t>
            </a:r>
          </a:p>
          <a:p>
            <a:pPr algn="ctr"/>
            <a:r>
              <a:rPr lang="en-CA" dirty="0">
                <a:latin typeface="+mj-lt"/>
              </a:rPr>
              <a:t>Relational Database</a:t>
            </a:r>
          </a:p>
        </p:txBody>
      </p:sp>
      <p:sp>
        <p:nvSpPr>
          <p:cNvPr id="7" name="TextBox 6">
            <a:extLst>
              <a:ext uri="{FF2B5EF4-FFF2-40B4-BE49-F238E27FC236}">
                <a16:creationId xmlns:a16="http://schemas.microsoft.com/office/drawing/2014/main" id="{1DCA92B8-C611-65FB-AEB7-1CA27B83A93F}"/>
              </a:ext>
            </a:extLst>
          </p:cNvPr>
          <p:cNvSpPr txBox="1"/>
          <p:nvPr/>
        </p:nvSpPr>
        <p:spPr>
          <a:xfrm>
            <a:off x="6941160" y="4057652"/>
            <a:ext cx="1867266" cy="1800493"/>
          </a:xfrm>
          <a:prstGeom prst="rect">
            <a:avLst/>
          </a:prstGeom>
          <a:noFill/>
        </p:spPr>
        <p:txBody>
          <a:bodyPr wrap="square">
            <a:spAutoFit/>
          </a:bodyPr>
          <a:lstStyle/>
          <a:p>
            <a:pPr algn="ctr"/>
            <a:r>
              <a:rPr lang="en-CA" sz="7500" dirty="0">
                <a:latin typeface="+mj-lt"/>
              </a:rPr>
              <a:t>🛢️</a:t>
            </a:r>
          </a:p>
          <a:p>
            <a:pPr algn="ctr"/>
            <a:r>
              <a:rPr lang="en-CA" dirty="0">
                <a:latin typeface="+mj-lt"/>
              </a:rPr>
              <a:t>Time Series Database</a:t>
            </a:r>
          </a:p>
        </p:txBody>
      </p:sp>
      <p:cxnSp>
        <p:nvCxnSpPr>
          <p:cNvPr id="12" name="Straight Arrow Connector 11">
            <a:extLst>
              <a:ext uri="{FF2B5EF4-FFF2-40B4-BE49-F238E27FC236}">
                <a16:creationId xmlns:a16="http://schemas.microsoft.com/office/drawing/2014/main" id="{7C46DD4E-B052-BDAD-F665-358B810B8105}"/>
              </a:ext>
            </a:extLst>
          </p:cNvPr>
          <p:cNvCxnSpPr>
            <a:cxnSpLocks/>
          </p:cNvCxnSpPr>
          <p:nvPr/>
        </p:nvCxnSpPr>
        <p:spPr>
          <a:xfrm flipH="1">
            <a:off x="8645774" y="2046649"/>
            <a:ext cx="1500555" cy="0"/>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30BC2B4-5626-5563-EB04-0D025079DBF5}"/>
              </a:ext>
            </a:extLst>
          </p:cNvPr>
          <p:cNvSpPr txBox="1"/>
          <p:nvPr/>
        </p:nvSpPr>
        <p:spPr>
          <a:xfrm>
            <a:off x="10247437" y="1861983"/>
            <a:ext cx="850618" cy="369332"/>
          </a:xfrm>
          <a:prstGeom prst="rect">
            <a:avLst/>
          </a:prstGeom>
          <a:noFill/>
        </p:spPr>
        <p:txBody>
          <a:bodyPr wrap="square">
            <a:spAutoFit/>
          </a:bodyPr>
          <a:lstStyle/>
          <a:p>
            <a:pPr algn="ctr"/>
            <a:r>
              <a:rPr lang="en-CA" dirty="0">
                <a:latin typeface="+mj-lt"/>
              </a:rPr>
              <a:t>SQL</a:t>
            </a:r>
          </a:p>
        </p:txBody>
      </p:sp>
      <p:cxnSp>
        <p:nvCxnSpPr>
          <p:cNvPr id="18" name="Straight Arrow Connector 17">
            <a:extLst>
              <a:ext uri="{FF2B5EF4-FFF2-40B4-BE49-F238E27FC236}">
                <a16:creationId xmlns:a16="http://schemas.microsoft.com/office/drawing/2014/main" id="{59E0E4BC-547E-4015-6571-A9F136ADA5D2}"/>
              </a:ext>
            </a:extLst>
          </p:cNvPr>
          <p:cNvCxnSpPr>
            <a:cxnSpLocks/>
          </p:cNvCxnSpPr>
          <p:nvPr/>
        </p:nvCxnSpPr>
        <p:spPr>
          <a:xfrm flipH="1">
            <a:off x="8645774" y="4957898"/>
            <a:ext cx="1415177"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9D42180-444F-B400-1ED1-85523DEED25C}"/>
              </a:ext>
            </a:extLst>
          </p:cNvPr>
          <p:cNvSpPr txBox="1"/>
          <p:nvPr/>
        </p:nvSpPr>
        <p:spPr>
          <a:xfrm>
            <a:off x="10162059" y="4773232"/>
            <a:ext cx="1021373" cy="369332"/>
          </a:xfrm>
          <a:prstGeom prst="rect">
            <a:avLst/>
          </a:prstGeom>
          <a:noFill/>
        </p:spPr>
        <p:txBody>
          <a:bodyPr wrap="square">
            <a:spAutoFit/>
          </a:bodyPr>
          <a:lstStyle/>
          <a:p>
            <a:pPr algn="ctr"/>
            <a:r>
              <a:rPr lang="en-CA" dirty="0">
                <a:latin typeface="+mj-lt"/>
              </a:rPr>
              <a:t>PromQL</a:t>
            </a:r>
          </a:p>
        </p:txBody>
      </p:sp>
    </p:spTree>
    <p:extLst>
      <p:ext uri="{BB962C8B-B14F-4D97-AF65-F5344CB8AC3E}">
        <p14:creationId xmlns:p14="http://schemas.microsoft.com/office/powerpoint/2010/main" val="253248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B7C2-A109-59A9-D9C8-AE927C7606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ED8E1-C988-E799-FC13-8654510016B5}"/>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4" name="Title 4">
            <a:extLst>
              <a:ext uri="{FF2B5EF4-FFF2-40B4-BE49-F238E27FC236}">
                <a16:creationId xmlns:a16="http://schemas.microsoft.com/office/drawing/2014/main" id="{E92459AF-858C-2A49-25D2-AF8FE4C42BC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PromQL Basics</a:t>
            </a:r>
          </a:p>
        </p:txBody>
      </p:sp>
      <p:graphicFrame>
        <p:nvGraphicFramePr>
          <p:cNvPr id="10" name="Content Placeholder 9">
            <a:extLst>
              <a:ext uri="{FF2B5EF4-FFF2-40B4-BE49-F238E27FC236}">
                <a16:creationId xmlns:a16="http://schemas.microsoft.com/office/drawing/2014/main" id="{96B085CA-23DD-EFED-64CB-FDE18C3B4E39}"/>
              </a:ext>
            </a:extLst>
          </p:cNvPr>
          <p:cNvGraphicFramePr>
            <a:graphicFrameLocks noGrp="1"/>
          </p:cNvGraphicFramePr>
          <p:nvPr>
            <p:ph idx="1"/>
            <p:extLst>
              <p:ext uri="{D42A27DB-BD31-4B8C-83A1-F6EECF244321}">
                <p14:modId xmlns:p14="http://schemas.microsoft.com/office/powerpoint/2010/main" val="1803769368"/>
              </p:ext>
            </p:extLst>
          </p:nvPr>
        </p:nvGraphicFramePr>
        <p:xfrm>
          <a:off x="1271279" y="979074"/>
          <a:ext cx="9649442" cy="5090989"/>
        </p:xfrm>
        <a:graphic>
          <a:graphicData uri="http://schemas.openxmlformats.org/drawingml/2006/table">
            <a:tbl>
              <a:tblPr firstRow="1" bandRow="1">
                <a:tableStyleId>{5C22544A-7EE6-4342-B048-85BDC9FD1C3A}</a:tableStyleId>
              </a:tblPr>
              <a:tblGrid>
                <a:gridCol w="4824721">
                  <a:extLst>
                    <a:ext uri="{9D8B030D-6E8A-4147-A177-3AD203B41FA5}">
                      <a16:colId xmlns:a16="http://schemas.microsoft.com/office/drawing/2014/main" val="3071336297"/>
                    </a:ext>
                  </a:extLst>
                </a:gridCol>
                <a:gridCol w="4824721">
                  <a:extLst>
                    <a:ext uri="{9D8B030D-6E8A-4147-A177-3AD203B41FA5}">
                      <a16:colId xmlns:a16="http://schemas.microsoft.com/office/drawing/2014/main" val="2530115510"/>
                    </a:ext>
                  </a:extLst>
                </a:gridCol>
              </a:tblGrid>
              <a:tr h="622825">
                <a:tc>
                  <a:txBody>
                    <a:bodyPr/>
                    <a:lstStyle/>
                    <a:p>
                      <a:pPr algn="ctr"/>
                      <a:r>
                        <a:rPr lang="en-CA" sz="1800" dirty="0"/>
                        <a:t>SQL</a:t>
                      </a:r>
                    </a:p>
                  </a:txBody>
                  <a:tcPr anchor="ctr"/>
                </a:tc>
                <a:tc>
                  <a:txBody>
                    <a:bodyPr/>
                    <a:lstStyle/>
                    <a:p>
                      <a:pPr algn="ctr"/>
                      <a:r>
                        <a:rPr lang="en-CA" sz="1800" dirty="0"/>
                        <a:t>PromQL</a:t>
                      </a:r>
                    </a:p>
                  </a:txBody>
                  <a:tcPr anchor="ctr"/>
                </a:tc>
                <a:extLst>
                  <a:ext uri="{0D108BD9-81ED-4DB2-BD59-A6C34878D82A}">
                    <a16:rowId xmlns:a16="http://schemas.microsoft.com/office/drawing/2014/main" val="1939106270"/>
                  </a:ext>
                </a:extLst>
              </a:tr>
              <a:tr h="1117041">
                <a:tc>
                  <a:txBody>
                    <a:bodyPr/>
                    <a:lstStyle/>
                    <a:p>
                      <a:pPr algn="ctr"/>
                      <a:r>
                        <a:rPr lang="en-CA" sz="1600" dirty="0"/>
                        <a:t>select * from http_server_request_count</a:t>
                      </a:r>
                    </a:p>
                  </a:txBody>
                  <a:tcPr anchor="ctr"/>
                </a:tc>
                <a:tc>
                  <a:txBody>
                    <a:bodyPr/>
                    <a:lstStyle/>
                    <a:p>
                      <a:pPr algn="ctr"/>
                      <a:r>
                        <a:rPr lang="en-CA" sz="1600" dirty="0"/>
                        <a:t>http_server_request_count</a:t>
                      </a:r>
                    </a:p>
                  </a:txBody>
                  <a:tcPr anchor="ctr"/>
                </a:tc>
                <a:extLst>
                  <a:ext uri="{0D108BD9-81ED-4DB2-BD59-A6C34878D82A}">
                    <a16:rowId xmlns:a16="http://schemas.microsoft.com/office/drawing/2014/main" val="3549612109"/>
                  </a:ext>
                </a:extLst>
              </a:tr>
              <a:tr h="1117041">
                <a:tc>
                  <a:txBody>
                    <a:bodyPr/>
                    <a:lstStyle/>
                    <a:p>
                      <a:pPr algn="ctr"/>
                      <a:r>
                        <a:rPr lang="en-CA" sz="1600" dirty="0"/>
                        <a:t>select * from http_server_request_count</a:t>
                      </a:r>
                      <a:br>
                        <a:rPr lang="en-CA" sz="1600" dirty="0"/>
                      </a:br>
                      <a:r>
                        <a:rPr lang="en-CA" sz="1600" dirty="0"/>
                        <a:t>where uri=“/api/people”</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p>
                  </a:txBody>
                  <a:tcPr anchor="ctr"/>
                </a:tc>
                <a:extLst>
                  <a:ext uri="{0D108BD9-81ED-4DB2-BD59-A6C34878D82A}">
                    <a16:rowId xmlns:a16="http://schemas.microsoft.com/office/drawing/2014/main" val="1621304850"/>
                  </a:ext>
                </a:extLst>
              </a:tr>
              <a:tr h="1117041">
                <a:tc>
                  <a:txBody>
                    <a:bodyPr/>
                    <a:lstStyle/>
                    <a:p>
                      <a:pPr algn="ctr"/>
                      <a:r>
                        <a:rPr lang="en-CA" sz="1600" dirty="0"/>
                        <a:t>select * from http_server_request_count</a:t>
                      </a:r>
                      <a:br>
                        <a:rPr lang="en-CA" sz="1600" dirty="0"/>
                      </a:br>
                      <a:r>
                        <a:rPr lang="en-CA" sz="1600" dirty="0"/>
                        <a:t>where uri=“/api/people” and method=“GET”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http_server_request_count{uri=“/api/people”,</a:t>
                      </a:r>
                      <a:br>
                        <a:rPr lang="en-CA" sz="1600" dirty="0"/>
                      </a:br>
                      <a:r>
                        <a:rPr lang="en-CA" sz="1600" dirty="0"/>
                        <a:t>method=“GET”}</a:t>
                      </a:r>
                    </a:p>
                  </a:txBody>
                  <a:tcPr anchor="ctr"/>
                </a:tc>
                <a:extLst>
                  <a:ext uri="{0D108BD9-81ED-4DB2-BD59-A6C34878D82A}">
                    <a16:rowId xmlns:a16="http://schemas.microsoft.com/office/drawing/2014/main" val="975114149"/>
                  </a:ext>
                </a:extLst>
              </a:tr>
              <a:tr h="1117041">
                <a:tc>
                  <a:txBody>
                    <a:bodyPr/>
                    <a:lstStyle/>
                    <a:p>
                      <a:pPr algn="ctr"/>
                      <a:r>
                        <a:rPr lang="en-CA" sz="1600" dirty="0"/>
                        <a:t>select * from http_server_request_count</a:t>
                      </a:r>
                      <a:br>
                        <a:rPr lang="en-CA" sz="1600" dirty="0"/>
                      </a:br>
                      <a:r>
                        <a:rPr lang="en-CA" sz="1600" dirty="0"/>
                        <a:t>where status like ‘2%’ or status like ‘3%’</a:t>
                      </a:r>
                      <a:br>
                        <a:rPr lang="en-CA" sz="1600" dirty="0"/>
                      </a:br>
                      <a:r>
                        <a:rPr lang="en-CA" sz="1600" dirty="0"/>
                        <a:t>or status like ‘4%’</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http_server_request_count{status=~“2..|3..|4..”}</a:t>
                      </a:r>
                    </a:p>
                  </a:txBody>
                  <a:tcPr anchor="ctr"/>
                </a:tc>
                <a:extLst>
                  <a:ext uri="{0D108BD9-81ED-4DB2-BD59-A6C34878D82A}">
                    <a16:rowId xmlns:a16="http://schemas.microsoft.com/office/drawing/2014/main" val="2739118529"/>
                  </a:ext>
                </a:extLst>
              </a:tr>
            </a:tbl>
          </a:graphicData>
        </a:graphic>
      </p:graphicFrame>
    </p:spTree>
    <p:extLst>
      <p:ext uri="{BB962C8B-B14F-4D97-AF65-F5344CB8AC3E}">
        <p14:creationId xmlns:p14="http://schemas.microsoft.com/office/powerpoint/2010/main" val="218797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04DA-23D8-B310-8E82-91615947F4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ECAF9-93DB-12BD-9EF5-D00AAF2BC804}"/>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Title 4">
            <a:extLst>
              <a:ext uri="{FF2B5EF4-FFF2-40B4-BE49-F238E27FC236}">
                <a16:creationId xmlns:a16="http://schemas.microsoft.com/office/drawing/2014/main" id="{5B354FAF-9EA5-1A92-E3EB-83158327878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PromQL Basics</a:t>
            </a:r>
          </a:p>
        </p:txBody>
      </p:sp>
      <p:graphicFrame>
        <p:nvGraphicFramePr>
          <p:cNvPr id="7" name="Content Placeholder 9">
            <a:extLst>
              <a:ext uri="{FF2B5EF4-FFF2-40B4-BE49-F238E27FC236}">
                <a16:creationId xmlns:a16="http://schemas.microsoft.com/office/drawing/2014/main" id="{079780C6-F5D2-0886-F5A5-0373AC3FB1B2}"/>
              </a:ext>
            </a:extLst>
          </p:cNvPr>
          <p:cNvGraphicFramePr>
            <a:graphicFrameLocks/>
          </p:cNvGraphicFramePr>
          <p:nvPr>
            <p:extLst>
              <p:ext uri="{D42A27DB-BD31-4B8C-83A1-F6EECF244321}">
                <p14:modId xmlns:p14="http://schemas.microsoft.com/office/powerpoint/2010/main" val="2819358084"/>
              </p:ext>
            </p:extLst>
          </p:nvPr>
        </p:nvGraphicFramePr>
        <p:xfrm>
          <a:off x="1128741" y="970745"/>
          <a:ext cx="9934518" cy="3973948"/>
        </p:xfrm>
        <a:graphic>
          <a:graphicData uri="http://schemas.openxmlformats.org/drawingml/2006/table">
            <a:tbl>
              <a:tblPr firstRow="1" bandRow="1">
                <a:tableStyleId>{5C22544A-7EE6-4342-B048-85BDC9FD1C3A}</a:tableStyleId>
              </a:tblPr>
              <a:tblGrid>
                <a:gridCol w="3311506">
                  <a:extLst>
                    <a:ext uri="{9D8B030D-6E8A-4147-A177-3AD203B41FA5}">
                      <a16:colId xmlns:a16="http://schemas.microsoft.com/office/drawing/2014/main" val="3071336297"/>
                    </a:ext>
                  </a:extLst>
                </a:gridCol>
                <a:gridCol w="3311506">
                  <a:extLst>
                    <a:ext uri="{9D8B030D-6E8A-4147-A177-3AD203B41FA5}">
                      <a16:colId xmlns:a16="http://schemas.microsoft.com/office/drawing/2014/main" val="2530115510"/>
                    </a:ext>
                  </a:extLst>
                </a:gridCol>
                <a:gridCol w="3311506">
                  <a:extLst>
                    <a:ext uri="{9D8B030D-6E8A-4147-A177-3AD203B41FA5}">
                      <a16:colId xmlns:a16="http://schemas.microsoft.com/office/drawing/2014/main" val="3088255629"/>
                    </a:ext>
                  </a:extLst>
                </a:gridCol>
              </a:tblGrid>
              <a:tr h="622825">
                <a:tc>
                  <a:txBody>
                    <a:bodyPr/>
                    <a:lstStyle/>
                    <a:p>
                      <a:pPr algn="ctr"/>
                      <a:r>
                        <a:rPr lang="en-CA" sz="1800" dirty="0"/>
                        <a:t>Data Type</a:t>
                      </a:r>
                    </a:p>
                  </a:txBody>
                  <a:tcPr anchor="ctr"/>
                </a:tc>
                <a:tc>
                  <a:txBody>
                    <a:bodyPr/>
                    <a:lstStyle/>
                    <a:p>
                      <a:pPr algn="ctr"/>
                      <a:r>
                        <a:rPr lang="en-CA" sz="1800" dirty="0"/>
                        <a:t>Expression</a:t>
                      </a:r>
                    </a:p>
                  </a:txBody>
                  <a:tcPr anchor="ctr"/>
                </a:tc>
                <a:tc>
                  <a:txBody>
                    <a:bodyPr/>
                    <a:lstStyle/>
                    <a:p>
                      <a:pPr algn="ctr"/>
                      <a:r>
                        <a:rPr lang="en-CA" sz="1800" dirty="0"/>
                        <a:t>Example</a:t>
                      </a:r>
                    </a:p>
                  </a:txBody>
                  <a:tcPr anchor="ctr"/>
                </a:tc>
                <a:extLst>
                  <a:ext uri="{0D108BD9-81ED-4DB2-BD59-A6C34878D82A}">
                    <a16:rowId xmlns:a16="http://schemas.microsoft.com/office/drawing/2014/main" val="1939106270"/>
                  </a:ext>
                </a:extLst>
              </a:tr>
              <a:tr h="1117041">
                <a:tc>
                  <a:txBody>
                    <a:bodyPr/>
                    <a:lstStyle/>
                    <a:p>
                      <a:pPr algn="ctr"/>
                      <a:r>
                        <a:rPr lang="en-CA" sz="1600" dirty="0"/>
                        <a:t>Scalar</a:t>
                      </a:r>
                    </a:p>
                  </a:txBody>
                  <a:tcPr anchor="ctr"/>
                </a:tc>
                <a:tc>
                  <a:txBody>
                    <a:bodyPr/>
                    <a:lstStyle/>
                    <a:p>
                      <a:pPr algn="ctr"/>
                      <a:r>
                        <a:rPr lang="en-CA" sz="1600" dirty="0"/>
                        <a:t>sum(http_server_request_count)</a:t>
                      </a:r>
                    </a:p>
                  </a:txBody>
                  <a:tcPr anchor="ctr"/>
                </a:tc>
                <a:tc>
                  <a:txBody>
                    <a:bodyPr/>
                    <a:lstStyle/>
                    <a:p>
                      <a:pPr algn="ctr"/>
                      <a:r>
                        <a:rPr lang="en-CA" sz="1600" dirty="0"/>
                        <a:t>20</a:t>
                      </a:r>
                    </a:p>
                  </a:txBody>
                  <a:tcPr anchor="ctr"/>
                </a:tc>
                <a:extLst>
                  <a:ext uri="{0D108BD9-81ED-4DB2-BD59-A6C34878D82A}">
                    <a16:rowId xmlns:a16="http://schemas.microsoft.com/office/drawing/2014/main" val="3549612109"/>
                  </a:ext>
                </a:extLst>
              </a:tr>
              <a:tr h="1117041">
                <a:tc>
                  <a:txBody>
                    <a:bodyPr/>
                    <a:lstStyle/>
                    <a:p>
                      <a:pPr algn="ctr"/>
                      <a:r>
                        <a:rPr lang="en-CA" sz="1600" dirty="0"/>
                        <a:t>Instant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20@1708759057</a:t>
                      </a:r>
                    </a:p>
                  </a:txBody>
                  <a:tcPr anchor="ctr"/>
                </a:tc>
                <a:extLst>
                  <a:ext uri="{0D108BD9-81ED-4DB2-BD59-A6C34878D82A}">
                    <a16:rowId xmlns:a16="http://schemas.microsoft.com/office/drawing/2014/main" val="1621304850"/>
                  </a:ext>
                </a:extLst>
              </a:tr>
              <a:tr h="1117041">
                <a:tc>
                  <a:txBody>
                    <a:bodyPr/>
                    <a:lstStyle/>
                    <a:p>
                      <a:pPr algn="ctr"/>
                      <a:r>
                        <a:rPr lang="en-CA" sz="1600" dirty="0"/>
                        <a:t>Range Vector</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http_server_request_count[3m]</a:t>
                      </a:r>
                    </a:p>
                  </a:txBody>
                  <a:tcPr anchor="ctr"/>
                </a:tc>
                <a:tc>
                  <a:txBody>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20@1609746001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20@1609746041</a:t>
                      </a:r>
                    </a:p>
                    <a:p>
                      <a:pPr marL="0" marR="0" lvl="0" indent="0" algn="ctr" defTabSz="609570" rtl="0" eaLnBrk="1" fontAlgn="auto" latinLnBrk="0" hangingPunct="1">
                        <a:lnSpc>
                          <a:spcPct val="100000"/>
                        </a:lnSpc>
                        <a:spcBef>
                          <a:spcPts val="0"/>
                        </a:spcBef>
                        <a:spcAft>
                          <a:spcPts val="0"/>
                        </a:spcAft>
                        <a:buClrTx/>
                        <a:buSzTx/>
                        <a:buFontTx/>
                        <a:buNone/>
                        <a:tabLst/>
                        <a:defRPr/>
                      </a:pPr>
                      <a:r>
                        <a:rPr lang="en-CA" sz="1600" dirty="0"/>
                        <a:t>20@1609746121</a:t>
                      </a:r>
                    </a:p>
                  </a:txBody>
                  <a:tcPr anchor="ctr"/>
                </a:tc>
                <a:extLst>
                  <a:ext uri="{0D108BD9-81ED-4DB2-BD59-A6C34878D82A}">
                    <a16:rowId xmlns:a16="http://schemas.microsoft.com/office/drawing/2014/main" val="975114149"/>
                  </a:ext>
                </a:extLst>
              </a:tr>
            </a:tbl>
          </a:graphicData>
        </a:graphic>
      </p:graphicFrame>
      <p:sp>
        <p:nvSpPr>
          <p:cNvPr id="9" name="TextBox 8">
            <a:extLst>
              <a:ext uri="{FF2B5EF4-FFF2-40B4-BE49-F238E27FC236}">
                <a16:creationId xmlns:a16="http://schemas.microsoft.com/office/drawing/2014/main" id="{47870C0F-0C52-2260-D4BE-65EB0045258F}"/>
              </a:ext>
            </a:extLst>
          </p:cNvPr>
          <p:cNvSpPr txBox="1"/>
          <p:nvPr/>
        </p:nvSpPr>
        <p:spPr>
          <a:xfrm>
            <a:off x="7600950" y="5429093"/>
            <a:ext cx="3705958" cy="923330"/>
          </a:xfrm>
          <a:prstGeom prst="rect">
            <a:avLst/>
          </a:prstGeom>
          <a:noFill/>
        </p:spPr>
        <p:txBody>
          <a:bodyPr wrap="square">
            <a:spAutoFit/>
          </a:bodyPr>
          <a:lstStyle/>
          <a:p>
            <a:pPr algn="ctr"/>
            <a:r>
              <a:rPr kumimoji="0" lang="fr-FR"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💡rate()</a:t>
            </a:r>
            <a:r>
              <a:rPr lang="en-CA" dirty="0">
                <a:latin typeface="+mj-lt"/>
              </a:rPr>
              <a:t> function can then be used to </a:t>
            </a:r>
            <a:r>
              <a:rPr lang="en-US" dirty="0">
                <a:latin typeface="+mj-lt"/>
              </a:rPr>
              <a:t>calculates the average rate of increase on a range vector</a:t>
            </a:r>
            <a:endParaRPr lang="en-CA" dirty="0">
              <a:latin typeface="+mj-lt"/>
            </a:endParaRPr>
          </a:p>
        </p:txBody>
      </p:sp>
      <p:cxnSp>
        <p:nvCxnSpPr>
          <p:cNvPr id="10" name="Straight Arrow Connector 9">
            <a:extLst>
              <a:ext uri="{FF2B5EF4-FFF2-40B4-BE49-F238E27FC236}">
                <a16:creationId xmlns:a16="http://schemas.microsoft.com/office/drawing/2014/main" id="{9AD48798-74AE-FCA4-FF29-DD155550D8C4}"/>
              </a:ext>
            </a:extLst>
          </p:cNvPr>
          <p:cNvCxnSpPr>
            <a:cxnSpLocks/>
            <a:stCxn id="9" idx="0"/>
          </p:cNvCxnSpPr>
          <p:nvPr/>
        </p:nvCxnSpPr>
        <p:spPr>
          <a:xfrm flipV="1">
            <a:off x="9453929" y="5023181"/>
            <a:ext cx="0" cy="405912"/>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E7FC-B50D-472E-481B-D682B4069C3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850E8DE-BB55-BB3F-E2E9-C84D73A18A53}"/>
              </a:ext>
            </a:extLst>
          </p:cNvPr>
          <p:cNvGrpSpPr/>
          <p:nvPr/>
        </p:nvGrpSpPr>
        <p:grpSpPr>
          <a:xfrm>
            <a:off x="873120" y="871366"/>
            <a:ext cx="9976271" cy="5725718"/>
            <a:chOff x="965438" y="1253067"/>
            <a:chExt cx="9801339" cy="5604933"/>
          </a:xfrm>
        </p:grpSpPr>
        <p:pic>
          <p:nvPicPr>
            <p:cNvPr id="5" name="Picture 4" descr="A screenshot of a computer&#10;&#10;Description automatically generated">
              <a:extLst>
                <a:ext uri="{FF2B5EF4-FFF2-40B4-BE49-F238E27FC236}">
                  <a16:creationId xmlns:a16="http://schemas.microsoft.com/office/drawing/2014/main" id="{754C3D28-5548-29FD-8865-E0FAEA3BEB16}"/>
                </a:ext>
              </a:extLst>
            </p:cNvPr>
            <p:cNvPicPr>
              <a:picLocks noChangeAspect="1"/>
            </p:cNvPicPr>
            <p:nvPr/>
          </p:nvPicPr>
          <p:blipFill>
            <a:blip r:embed="rId2"/>
            <a:stretch>
              <a:fillRect/>
            </a:stretch>
          </p:blipFill>
          <p:spPr>
            <a:xfrm>
              <a:off x="1425222" y="1253067"/>
              <a:ext cx="9341555" cy="5604933"/>
            </a:xfrm>
            <a:prstGeom prst="rect">
              <a:avLst/>
            </a:prstGeom>
            <a:noFill/>
          </p:spPr>
        </p:pic>
        <p:sp>
          <p:nvSpPr>
            <p:cNvPr id="6" name="Rectangle 5">
              <a:extLst>
                <a:ext uri="{FF2B5EF4-FFF2-40B4-BE49-F238E27FC236}">
                  <a16:creationId xmlns:a16="http://schemas.microsoft.com/office/drawing/2014/main" id="{2B157EE4-1EAE-0180-B299-EAC2346BF9CD}"/>
                </a:ext>
              </a:extLst>
            </p:cNvPr>
            <p:cNvSpPr/>
            <p:nvPr/>
          </p:nvSpPr>
          <p:spPr>
            <a:xfrm>
              <a:off x="1284051" y="5340108"/>
              <a:ext cx="1702340" cy="1449194"/>
            </a:xfrm>
            <a:prstGeom prst="rect">
              <a:avLst/>
            </a:prstGeom>
            <a:solidFill>
              <a:schemeClr val="bg2"/>
            </a:solidFill>
            <a:ln>
              <a:solidFill>
                <a:schemeClr val="bg2"/>
              </a:solid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8" name="Picture 2">
              <a:extLst>
                <a:ext uri="{FF2B5EF4-FFF2-40B4-BE49-F238E27FC236}">
                  <a16:creationId xmlns:a16="http://schemas.microsoft.com/office/drawing/2014/main" id="{D8B507D0-4FD4-2EBF-7C33-887585B89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438" y="5376691"/>
              <a:ext cx="2256783" cy="7722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5240728-DFDF-DBBA-D87C-9174FA5161D8}"/>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4" name="Title 4">
            <a:extLst>
              <a:ext uri="{FF2B5EF4-FFF2-40B4-BE49-F238E27FC236}">
                <a16:creationId xmlns:a16="http://schemas.microsoft.com/office/drawing/2014/main" id="{79E1664B-4F49-349E-A008-2339B40DF2F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How to use Prometheus with IBM i</a:t>
            </a:r>
          </a:p>
        </p:txBody>
      </p:sp>
    </p:spTree>
    <p:extLst>
      <p:ext uri="{BB962C8B-B14F-4D97-AF65-F5344CB8AC3E}">
        <p14:creationId xmlns:p14="http://schemas.microsoft.com/office/powerpoint/2010/main" val="373087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6C1B-D9D4-D96B-63CE-0055EA35F3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936E4-831C-DDB3-E3EF-264DAC8ED63D}"/>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Content Placeholder 4">
            <a:extLst>
              <a:ext uri="{FF2B5EF4-FFF2-40B4-BE49-F238E27FC236}">
                <a16:creationId xmlns:a16="http://schemas.microsoft.com/office/drawing/2014/main" id="{22456354-6B41-3327-24C6-6A74DDD999A2}"/>
              </a:ext>
            </a:extLst>
          </p:cNvPr>
          <p:cNvSpPr>
            <a:spLocks noGrp="1"/>
          </p:cNvSpPr>
          <p:nvPr>
            <p:ph idx="1"/>
          </p:nvPr>
        </p:nvSpPr>
        <p:spPr>
          <a:xfrm>
            <a:off x="324692" y="1007389"/>
            <a:ext cx="4500020" cy="4997758"/>
          </a:xfrm>
        </p:spPr>
        <p:txBody>
          <a:bodyPr lIns="91440" tIns="45720" rIns="91440" bIns="45720" anchor="t">
            <a:noAutofit/>
          </a:bodyPr>
          <a:lstStyle/>
          <a:p>
            <a:r>
              <a:rPr lang="en-US" dirty="0">
                <a:latin typeface="+mj-lt"/>
              </a:rPr>
              <a:t>JDBC-based exporter that leverages SQL to export IBM i metrics</a:t>
            </a:r>
          </a:p>
          <a:p>
            <a:pPr marL="0" indent="0">
              <a:buNone/>
            </a:pPr>
            <a:endParaRPr lang="en-US" dirty="0">
              <a:latin typeface="+mj-lt"/>
            </a:endParaRPr>
          </a:p>
          <a:p>
            <a:r>
              <a:rPr lang="en-US" dirty="0">
                <a:latin typeface="+mj-lt"/>
              </a:rPr>
              <a:t>Exports hundreds of metrics including:</a:t>
            </a:r>
          </a:p>
          <a:p>
            <a:pPr lvl="1"/>
            <a:r>
              <a:rPr lang="en-US" dirty="0">
                <a:latin typeface="+mj-lt"/>
              </a:rPr>
              <a:t>System activity levels (such as CPU usage)</a:t>
            </a:r>
          </a:p>
          <a:p>
            <a:pPr lvl="1"/>
            <a:endParaRPr lang="en-US" dirty="0">
              <a:latin typeface="+mj-lt"/>
            </a:endParaRPr>
          </a:p>
          <a:p>
            <a:pPr lvl="1"/>
            <a:r>
              <a:rPr lang="en-US" dirty="0">
                <a:latin typeface="+mj-lt"/>
              </a:rPr>
              <a:t>Memory pool information</a:t>
            </a:r>
          </a:p>
          <a:p>
            <a:pPr lvl="1"/>
            <a:endParaRPr lang="en-US" dirty="0">
              <a:latin typeface="+mj-lt"/>
            </a:endParaRPr>
          </a:p>
          <a:p>
            <a:pPr lvl="1"/>
            <a:r>
              <a:rPr lang="en-US" dirty="0">
                <a:latin typeface="+mj-lt"/>
              </a:rPr>
              <a:t>Apache HTTP server metrics</a:t>
            </a:r>
          </a:p>
          <a:p>
            <a:pPr lvl="1"/>
            <a:endParaRPr lang="en-US" dirty="0">
              <a:latin typeface="+mj-lt"/>
            </a:endParaRPr>
          </a:p>
          <a:p>
            <a:pPr lvl="1"/>
            <a:r>
              <a:rPr lang="en-US" dirty="0">
                <a:latin typeface="+mj-lt"/>
              </a:rPr>
              <a:t>Number of remote TCP connections</a:t>
            </a:r>
          </a:p>
          <a:p>
            <a:endParaRPr lang="en-US" dirty="0">
              <a:latin typeface="+mj-lt"/>
            </a:endParaRPr>
          </a:p>
          <a:p>
            <a:r>
              <a:rPr lang="en-US" dirty="0">
                <a:latin typeface="+mj-lt"/>
              </a:rPr>
              <a:t>User customizable metrics with SQL</a:t>
            </a:r>
          </a:p>
          <a:p>
            <a:endParaRPr lang="en-US" dirty="0">
              <a:latin typeface="+mj-lt"/>
            </a:endParaRPr>
          </a:p>
          <a:p>
            <a:pPr marL="0" indent="0">
              <a:buNone/>
            </a:pPr>
            <a:r>
              <a:rPr lang="en-CA" dirty="0">
                <a:latin typeface="+mj-lt"/>
                <a:hlinkClick r:id="rId2"/>
              </a:rPr>
              <a:t>https://github.com/ThePrez/prometheus-exporter-jdbc</a:t>
            </a:r>
            <a:endParaRPr lang="en-CA" dirty="0">
              <a:latin typeface="+mj-lt"/>
            </a:endParaRPr>
          </a:p>
        </p:txBody>
      </p:sp>
      <p:sp>
        <p:nvSpPr>
          <p:cNvPr id="4" name="Title 4">
            <a:extLst>
              <a:ext uri="{FF2B5EF4-FFF2-40B4-BE49-F238E27FC236}">
                <a16:creationId xmlns:a16="http://schemas.microsoft.com/office/drawing/2014/main" id="{BB3B4968-8189-CAD3-34D6-798E96C0E0B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IBM i Prometheus Exporter</a:t>
            </a:r>
          </a:p>
        </p:txBody>
      </p:sp>
      <p:pic>
        <p:nvPicPr>
          <p:cNvPr id="9" name="Picture 8">
            <a:extLst>
              <a:ext uri="{FF2B5EF4-FFF2-40B4-BE49-F238E27FC236}">
                <a16:creationId xmlns:a16="http://schemas.microsoft.com/office/drawing/2014/main" id="{7F2E9CD9-0A1C-CCB3-229B-D1F61E18658E}"/>
              </a:ext>
            </a:extLst>
          </p:cNvPr>
          <p:cNvPicPr>
            <a:picLocks noChangeAspect="1"/>
          </p:cNvPicPr>
          <p:nvPr/>
        </p:nvPicPr>
        <p:blipFill>
          <a:blip r:embed="rId3"/>
          <a:stretch>
            <a:fillRect/>
          </a:stretch>
        </p:blipFill>
        <p:spPr>
          <a:xfrm>
            <a:off x="4911337" y="1007389"/>
            <a:ext cx="6927447" cy="4997757"/>
          </a:xfrm>
          <a:prstGeom prst="rect">
            <a:avLst/>
          </a:prstGeom>
          <a:ln w="38100">
            <a:solidFill>
              <a:schemeClr val="tx1"/>
            </a:solidFill>
          </a:ln>
        </p:spPr>
      </p:pic>
    </p:spTree>
    <p:extLst>
      <p:ext uri="{BB962C8B-B14F-4D97-AF65-F5344CB8AC3E}">
        <p14:creationId xmlns:p14="http://schemas.microsoft.com/office/powerpoint/2010/main" val="428634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6F28-D238-337D-5D1F-2533A8FED2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4E694-E8EA-A441-8AD8-A6576F284C08}"/>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5" name="Content Placeholder 4">
            <a:extLst>
              <a:ext uri="{FF2B5EF4-FFF2-40B4-BE49-F238E27FC236}">
                <a16:creationId xmlns:a16="http://schemas.microsoft.com/office/drawing/2014/main" id="{292DE780-12B2-F17B-372C-04DB3B5A4893}"/>
              </a:ext>
            </a:extLst>
          </p:cNvPr>
          <p:cNvSpPr>
            <a:spLocks noGrp="1"/>
          </p:cNvSpPr>
          <p:nvPr>
            <p:ph idx="1"/>
          </p:nvPr>
        </p:nvSpPr>
        <p:spPr>
          <a:xfrm>
            <a:off x="432466" y="786010"/>
            <a:ext cx="10927196" cy="5711044"/>
          </a:xfrm>
        </p:spPr>
        <p:txBody>
          <a:bodyPr lIns="91440" tIns="45720" rIns="91440" bIns="45720" anchor="t">
            <a:noAutofit/>
          </a:bodyPr>
          <a:lstStyle/>
          <a:p>
            <a:pPr marL="0" indent="0">
              <a:buNone/>
            </a:pPr>
            <a:r>
              <a:rPr lang="en-CA" sz="1600" b="1" dirty="0">
                <a:latin typeface="+mj-lt"/>
              </a:rPr>
              <a:t>Video Demo: </a:t>
            </a:r>
            <a:r>
              <a:rPr lang="en-CA" sz="1600" b="1" dirty="0">
                <a:latin typeface="+mj-lt"/>
                <a:hlinkClick r:id="rId2"/>
              </a:rPr>
              <a:t>https://www.youtube.com/watch?v=qIcAx4lJZIA</a:t>
            </a:r>
            <a:endParaRPr lang="en-CA" sz="1600" dirty="0">
              <a:latin typeface="+mj-lt"/>
            </a:endParaRPr>
          </a:p>
          <a:p>
            <a:pPr marL="0" indent="0">
              <a:buNone/>
            </a:pPr>
            <a:br>
              <a:rPr lang="en-CA" sz="1600" b="1" dirty="0">
                <a:latin typeface="+mj-lt"/>
              </a:rPr>
            </a:br>
            <a:r>
              <a:rPr lang="en-CA" sz="1600" b="1" dirty="0">
                <a:latin typeface="+mj-lt"/>
              </a:rPr>
              <a:t>1.   </a:t>
            </a:r>
            <a:r>
              <a:rPr lang="en-CA" sz="1600" dirty="0">
                <a:latin typeface="+mj-lt"/>
              </a:rPr>
              <a:t>Download latest .jar file from release page and store in the IFS:</a:t>
            </a:r>
          </a:p>
          <a:p>
            <a:pPr>
              <a:buAutoNum type="arabicPeriod"/>
            </a:pPr>
            <a:endParaRPr lang="en-CA" sz="1600" dirty="0">
              <a:latin typeface="+mj-lt"/>
            </a:endParaRPr>
          </a:p>
          <a:p>
            <a:pPr marL="0" indent="0">
              <a:buNone/>
            </a:pPr>
            <a:r>
              <a:rPr kumimoji="0" lang="da-DK" sz="14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wget https://github.com/ThePrez/prometheus-exporter-jdbc/releases/latest/download/prom-client-ibmi.jar</a:t>
            </a:r>
          </a:p>
          <a:p>
            <a:pPr marL="0" indent="0">
              <a:buNone/>
            </a:pPr>
            <a:endParaRPr lang="da-DK" sz="1600" dirty="0">
              <a:latin typeface="+mj-lt"/>
            </a:endParaRPr>
          </a:p>
          <a:p>
            <a:pPr marL="0" indent="0">
              <a:buNone/>
            </a:pPr>
            <a:r>
              <a:rPr lang="en-CA" sz="1600" b="1" dirty="0">
                <a:latin typeface="+mj-lt"/>
              </a:rPr>
              <a:t>2.   </a:t>
            </a:r>
            <a:r>
              <a:rPr lang="en-CA" sz="1600" dirty="0">
                <a:latin typeface="+mj-lt"/>
              </a:rPr>
              <a:t>If this is your first time, create a default configuration file (</a:t>
            </a:r>
            <a:r>
              <a:rPr lang="da-DK" sz="1600" dirty="0">
                <a:solidFill>
                  <a:srgbClr val="1670FF"/>
                </a:solidFill>
                <a:latin typeface="+mj-lt"/>
                <a:ea typeface="+mn-ea"/>
                <a:cs typeface="+mn-cs"/>
              </a:rPr>
              <a:t>config.json</a:t>
            </a:r>
            <a:r>
              <a:rPr lang="en-CA" sz="1600" dirty="0">
                <a:latin typeface="+mj-lt"/>
              </a:rPr>
              <a:t>):</a:t>
            </a:r>
          </a:p>
          <a:p>
            <a:pPr marL="0" indent="0">
              <a:buNone/>
            </a:pPr>
            <a:endParaRPr lang="en-CA" sz="1600" dirty="0">
              <a:latin typeface="+mj-lt"/>
            </a:endParaRPr>
          </a:p>
          <a:p>
            <a:pPr marL="0" indent="0">
              <a:buNone/>
            </a:pPr>
            <a:r>
              <a:rPr kumimoji="0" lang="da-DK" sz="14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a:t>
            </a:r>
            <a:endParaRPr lang="en-CA" sz="1400" dirty="0">
              <a:latin typeface="+mj-lt"/>
            </a:endParaRPr>
          </a:p>
          <a:p>
            <a:endParaRPr lang="en-CA" sz="1600" dirty="0">
              <a:latin typeface="+mj-lt"/>
            </a:endParaRPr>
          </a:p>
          <a:p>
            <a:pPr marL="0" indent="0">
              <a:buNone/>
            </a:pPr>
            <a:r>
              <a:rPr lang="en-CA" sz="1600" b="1" dirty="0">
                <a:latin typeface="+mj-lt"/>
              </a:rPr>
              <a:t>3.   </a:t>
            </a:r>
            <a:r>
              <a:rPr lang="en-CA" sz="1600" dirty="0">
                <a:latin typeface="+mj-lt"/>
              </a:rPr>
              <a:t>Respond with </a:t>
            </a:r>
            <a:r>
              <a:rPr kumimoji="0" lang="da-DK" sz="16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y</a:t>
            </a:r>
            <a:r>
              <a:rPr lang="en-CA" sz="1600" dirty="0">
                <a:latin typeface="+mj-lt"/>
              </a:rPr>
              <a:t> for the following message:</a:t>
            </a:r>
          </a:p>
          <a:p>
            <a:pPr>
              <a:buAutoNum type="arabicPeriod" startAt="3"/>
            </a:pPr>
            <a:endParaRPr lang="en-CA" sz="1600" dirty="0">
              <a:latin typeface="+mj-lt"/>
            </a:endParaRPr>
          </a:p>
          <a:p>
            <a:pPr marL="0" indent="0">
              <a:buNone/>
            </a:pPr>
            <a:r>
              <a:rPr lang="en-US" sz="1400" dirty="0">
                <a:solidFill>
                  <a:srgbClr val="00B050"/>
                </a:solidFill>
                <a:latin typeface="+mj-lt"/>
              </a:rPr>
              <a:t>Configuration file config.json not found. Would you like to initialize one with defaults? [y]</a:t>
            </a:r>
            <a:endParaRPr lang="en-CA" sz="1400" dirty="0">
              <a:solidFill>
                <a:srgbClr val="00B050"/>
              </a:solidFill>
              <a:latin typeface="+mj-lt"/>
            </a:endParaRPr>
          </a:p>
          <a:p>
            <a:endParaRPr lang="en-CA" sz="1600" dirty="0">
              <a:latin typeface="+mj-lt"/>
            </a:endParaRPr>
          </a:p>
          <a:p>
            <a:pPr marL="0" indent="0">
              <a:buNone/>
            </a:pPr>
            <a:r>
              <a:rPr lang="en-CA" sz="1600" b="1" dirty="0">
                <a:latin typeface="+mj-lt"/>
              </a:rPr>
              <a:t>4.   </a:t>
            </a:r>
            <a:r>
              <a:rPr lang="en-CA" sz="1600" dirty="0">
                <a:latin typeface="+mj-lt"/>
              </a:rPr>
              <a:t>Confirm the Prometheus client has started:</a:t>
            </a:r>
          </a:p>
          <a:p>
            <a:pPr marL="0" indent="0">
              <a:buNone/>
            </a:pPr>
            <a:endParaRPr lang="en-CA" sz="1600" dirty="0">
              <a:latin typeface="+mj-lt"/>
            </a:endParaRPr>
          </a:p>
          <a:p>
            <a:pPr marL="0" indent="0">
              <a:buNone/>
            </a:pPr>
            <a:r>
              <a:rPr lang="en-US" sz="1400" dirty="0">
                <a:solidFill>
                  <a:srgbClr val="00B050"/>
                </a:solidFill>
                <a:latin typeface="+mj-lt"/>
              </a:rPr>
              <a:t>============================================================== </a:t>
            </a:r>
          </a:p>
          <a:p>
            <a:pPr marL="0" indent="0">
              <a:buNone/>
            </a:pPr>
            <a:r>
              <a:rPr lang="en-US" sz="1400" dirty="0">
                <a:solidFill>
                  <a:srgbClr val="00B050"/>
                </a:solidFill>
                <a:latin typeface="+mj-lt"/>
              </a:rPr>
              <a:t>Successfully started Prometheus client on port 9853 ==============================================================</a:t>
            </a:r>
            <a:endParaRPr lang="en-CA" sz="1400" dirty="0">
              <a:solidFill>
                <a:srgbClr val="00B050"/>
              </a:solidFill>
              <a:latin typeface="+mj-lt"/>
            </a:endParaRPr>
          </a:p>
          <a:p>
            <a:pPr marL="0" indent="0">
              <a:buNone/>
            </a:pPr>
            <a:endParaRPr lang="en-CA" sz="1600" dirty="0">
              <a:latin typeface="+mj-lt"/>
            </a:endParaRPr>
          </a:p>
          <a:p>
            <a:pPr marL="0" indent="0">
              <a:buNone/>
            </a:pPr>
            <a:r>
              <a:rPr lang="en-CA" sz="1600" b="1" dirty="0">
                <a:latin typeface="+mj-lt"/>
              </a:rPr>
              <a:t>5. </a:t>
            </a:r>
            <a:r>
              <a:rPr lang="en-CA" sz="1600" dirty="0">
                <a:latin typeface="+mj-lt"/>
              </a:rPr>
              <a:t>Create a service commander configuration file (</a:t>
            </a:r>
            <a:r>
              <a:rPr lang="en-CA" sz="1600" dirty="0">
                <a:solidFill>
                  <a:srgbClr val="1670FF"/>
                </a:solidFill>
                <a:latin typeface="+mj-lt"/>
              </a:rPr>
              <a:t>prometheus.yml</a:t>
            </a:r>
            <a:r>
              <a:rPr lang="en-CA" sz="1600" dirty="0">
                <a:latin typeface="+mj-lt"/>
              </a:rPr>
              <a:t>) and start it:</a:t>
            </a:r>
          </a:p>
          <a:p>
            <a:pPr marL="0" indent="0">
              <a:buNone/>
            </a:pPr>
            <a:endParaRPr lang="en-CA" sz="1600" dirty="0">
              <a:latin typeface="+mj-lt"/>
            </a:endParaRPr>
          </a:p>
          <a:p>
            <a:pPr marL="0" indent="0">
              <a:buNone/>
            </a:pPr>
            <a:r>
              <a:rPr kumimoji="0" lang="da-DK" sz="14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 -jar prom-client-ibmi.jar sc</a:t>
            </a:r>
          </a:p>
          <a:p>
            <a:pPr marL="0" indent="0">
              <a:buNone/>
            </a:pPr>
            <a:r>
              <a:rPr lang="da-DK" sz="1400" dirty="0">
                <a:solidFill>
                  <a:srgbClr val="A31515"/>
                </a:solidFill>
                <a:latin typeface="Consolas" panose="020B0609020204030204" pitchFamily="49" charset="0"/>
                <a:ea typeface="+mn-ea"/>
                <a:cs typeface="+mn-cs"/>
              </a:rPr>
              <a:t>sc start prometheus.yml</a:t>
            </a:r>
            <a:endParaRPr kumimoji="0" lang="da-DK" sz="14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p:txBody>
      </p:sp>
      <p:sp>
        <p:nvSpPr>
          <p:cNvPr id="4" name="Title 4">
            <a:extLst>
              <a:ext uri="{FF2B5EF4-FFF2-40B4-BE49-F238E27FC236}">
                <a16:creationId xmlns:a16="http://schemas.microsoft.com/office/drawing/2014/main" id="{E80B84F2-4E96-DC85-439E-ED4FF5266A4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IBM i Prometheus Exporter</a:t>
            </a:r>
          </a:p>
        </p:txBody>
      </p:sp>
    </p:spTree>
    <p:extLst>
      <p:ext uri="{BB962C8B-B14F-4D97-AF65-F5344CB8AC3E}">
        <p14:creationId xmlns:p14="http://schemas.microsoft.com/office/powerpoint/2010/main" val="336726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C523-0161-DBD8-D313-4893E966845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5161661-41F6-6F30-B8C0-FFD936D54C43}"/>
              </a:ext>
            </a:extLst>
          </p:cNvPr>
          <p:cNvSpPr>
            <a:spLocks noGrp="1"/>
          </p:cNvSpPr>
          <p:nvPr>
            <p:ph idx="1"/>
          </p:nvPr>
        </p:nvSpPr>
        <p:spPr>
          <a:xfrm>
            <a:off x="432466" y="737885"/>
            <a:ext cx="10927196" cy="5919190"/>
          </a:xfrm>
        </p:spPr>
        <p:txBody>
          <a:bodyPr lIns="91440" tIns="45720" rIns="91440" bIns="45720" anchor="t">
            <a:noAutofit/>
          </a:bodyPr>
          <a:lstStyle/>
          <a:p>
            <a:pPr marL="0" indent="0">
              <a:buNone/>
            </a:pPr>
            <a:r>
              <a:rPr lang="en-CA" b="1" dirty="0">
                <a:latin typeface="+mj-lt"/>
              </a:rPr>
              <a:t>1.   </a:t>
            </a:r>
            <a:r>
              <a:rPr lang="en-CA" dirty="0">
                <a:latin typeface="+mj-lt"/>
              </a:rPr>
              <a:t>Download the Prometheus-provided image from Docker Hub to some central location:</a:t>
            </a:r>
          </a:p>
          <a:p>
            <a:pPr>
              <a:buAutoNum type="arabicPeriod"/>
            </a:pPr>
            <a:endParaRPr lang="en-CA" dirty="0">
              <a:latin typeface="+mj-lt"/>
            </a:endParaRP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pull prom/prometheus</a:t>
            </a:r>
          </a:p>
          <a:p>
            <a:pPr marL="0" indent="0">
              <a:buNone/>
            </a:pPr>
            <a:r>
              <a:rPr lang="da-DK" sz="1500" u="sng" dirty="0">
                <a:latin typeface="+mj-lt"/>
                <a:ea typeface="+mn-ea"/>
                <a:cs typeface="+mn-cs"/>
              </a:rPr>
              <a:t>or</a:t>
            </a:r>
          </a:p>
          <a:p>
            <a:pPr marL="0" indent="0">
              <a:buNone/>
            </a:pPr>
            <a:r>
              <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pull docker.io/prom/prometheus</a:t>
            </a: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2.   </a:t>
            </a:r>
            <a:r>
              <a:rPr lang="en-CA" sz="1600" dirty="0">
                <a:latin typeface="+mj-lt"/>
              </a:rPr>
              <a:t>Create a Prometheus configuration file (</a:t>
            </a:r>
            <a:r>
              <a:rPr lang="en-CA" sz="1600" dirty="0">
                <a:solidFill>
                  <a:srgbClr val="1670FF"/>
                </a:solidFill>
                <a:latin typeface="+mj-lt"/>
              </a:rPr>
              <a:t>prometheus.yml</a:t>
            </a:r>
            <a:r>
              <a:rPr lang="en-CA" sz="1600" dirty="0">
                <a:latin typeface="+mj-lt"/>
              </a:rPr>
              <a:t>):</a:t>
            </a: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a:buAutoNum type="arabicPeriod" startAt="2"/>
            </a:pPr>
            <a:endParaRPr lang="en-CA" sz="1600" dirty="0">
              <a:latin typeface="+mj-lt"/>
            </a:endParaRPr>
          </a:p>
          <a:p>
            <a:pPr marL="0" indent="0">
              <a:buNone/>
            </a:pPr>
            <a:endParaRPr lang="en-CA" sz="1600" dirty="0">
              <a:latin typeface="+mj-lt"/>
            </a:endParaRPr>
          </a:p>
          <a:p>
            <a:pPr>
              <a:buAutoNum type="arabicPeriod" startAt="2"/>
            </a:pPr>
            <a:endParaRPr lang="en-CA" sz="1600" dirty="0">
              <a:latin typeface="+mj-lt"/>
            </a:endParaRPr>
          </a:p>
          <a:p>
            <a:pPr marL="0" indent="0">
              <a:buNone/>
            </a:pPr>
            <a:r>
              <a:rPr lang="en-CA" sz="1600" b="1" dirty="0">
                <a:latin typeface="+mj-lt"/>
              </a:rPr>
              <a:t>3.   </a:t>
            </a:r>
            <a:r>
              <a:rPr lang="en-CA" sz="1600" dirty="0">
                <a:latin typeface="+mj-lt"/>
              </a:rPr>
              <a:t>Launch </a:t>
            </a:r>
            <a:r>
              <a:rPr lang="en-US" sz="1600" dirty="0">
                <a:latin typeface="+mj-lt"/>
              </a:rPr>
              <a:t>the image in a container named “</a:t>
            </a:r>
            <a:r>
              <a:rPr lang="en-US" sz="1600" dirty="0">
                <a:solidFill>
                  <a:srgbClr val="1670FF"/>
                </a:solidFill>
                <a:latin typeface="+mj-lt"/>
              </a:rPr>
              <a:t>prometheus</a:t>
            </a:r>
            <a:r>
              <a:rPr lang="en-US" sz="1600" dirty="0">
                <a:latin typeface="+mj-lt"/>
              </a:rPr>
              <a:t>”:</a:t>
            </a:r>
            <a:endParaRPr lang="en-CA" sz="1600" dirty="0">
              <a:latin typeface="+mj-lt"/>
            </a:endParaRPr>
          </a:p>
          <a:p>
            <a:pPr>
              <a:buAutoNum type="arabicPeriod" startAt="2"/>
            </a:pPr>
            <a:endParaRPr lang="en-CA" sz="1600" dirty="0">
              <a:latin typeface="+mj-lt"/>
            </a:endParaRP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docker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r>
              <a:rPr lang="da-DK" sz="1500" u="sng" dirty="0">
                <a:latin typeface="+mj-lt"/>
                <a:ea typeface="+mn-ea"/>
                <a:cs typeface="+mn-cs"/>
              </a:rPr>
              <a:t>or</a:t>
            </a:r>
          </a:p>
          <a:p>
            <a:pPr marL="0" indent="0">
              <a:buNone/>
            </a:pPr>
            <a:r>
              <a:rPr kumimoji="0" lang="en-US"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podman run -d --name=prometheus -v /path/to/prometheus.yml:/etc/prometheus/prometheus.yml -p 9090:9090 prom/prometheus</a:t>
            </a:r>
            <a:endParaRPr kumimoji="0" lang="da-DK" sz="1500" b="0" u="none" strike="noStrike" kern="1200" cap="none" spc="0" normalizeH="0" baseline="0" noProof="0" dirty="0">
              <a:ln>
                <a:noFill/>
              </a:ln>
              <a:solidFill>
                <a:srgbClr val="A31515"/>
              </a:solidFill>
              <a:effectLst/>
              <a:uLnTx/>
              <a:uFillTx/>
              <a:latin typeface="Consolas" panose="020B0609020204030204" pitchFamily="49" charset="0"/>
              <a:ea typeface="+mn-ea"/>
              <a:cs typeface="+mn-cs"/>
            </a:endParaRPr>
          </a:p>
          <a:p>
            <a:pPr marL="0" indent="0">
              <a:buNone/>
            </a:pPr>
            <a:endParaRPr lang="da-DK" sz="1500" dirty="0">
              <a:solidFill>
                <a:srgbClr val="A31515"/>
              </a:solidFill>
              <a:latin typeface="Consolas" panose="020B0609020204030204" pitchFamily="49" charset="0"/>
              <a:ea typeface="+mn-ea"/>
              <a:cs typeface="+mn-cs"/>
            </a:endParaRPr>
          </a:p>
          <a:p>
            <a:pPr marL="0" indent="0">
              <a:buNone/>
            </a:pPr>
            <a:r>
              <a:rPr lang="en-CA" sz="1600" b="1" dirty="0">
                <a:latin typeface="+mj-lt"/>
              </a:rPr>
              <a:t>4.   </a:t>
            </a:r>
            <a:r>
              <a:rPr lang="en-CA" sz="1600" dirty="0">
                <a:latin typeface="+mj-lt"/>
              </a:rPr>
              <a:t>Navigate to Prometheus web UI at </a:t>
            </a:r>
            <a:r>
              <a:rPr lang="en-CA" sz="1600" dirty="0">
                <a:solidFill>
                  <a:srgbClr val="1670FF"/>
                </a:solidFill>
                <a:latin typeface="+mj-lt"/>
              </a:rPr>
              <a:t>http://&lt;container_ip&gt;:9090</a:t>
            </a:r>
          </a:p>
        </p:txBody>
      </p:sp>
      <p:pic>
        <p:nvPicPr>
          <p:cNvPr id="10" name="Picture 9">
            <a:extLst>
              <a:ext uri="{FF2B5EF4-FFF2-40B4-BE49-F238E27FC236}">
                <a16:creationId xmlns:a16="http://schemas.microsoft.com/office/drawing/2014/main" id="{E23D1057-BD94-FBF7-7EA8-98D74C12F4DF}"/>
              </a:ext>
            </a:extLst>
          </p:cNvPr>
          <p:cNvPicPr>
            <a:picLocks noChangeAspect="1"/>
          </p:cNvPicPr>
          <p:nvPr/>
        </p:nvPicPr>
        <p:blipFill>
          <a:blip r:embed="rId2"/>
          <a:stretch>
            <a:fillRect/>
          </a:stretch>
        </p:blipFill>
        <p:spPr>
          <a:xfrm>
            <a:off x="514911" y="2727480"/>
            <a:ext cx="3943692" cy="1508112"/>
          </a:xfrm>
          <a:prstGeom prst="rect">
            <a:avLst/>
          </a:prstGeom>
          <a:ln w="38100">
            <a:solidFill>
              <a:schemeClr val="tx1"/>
            </a:solidFill>
          </a:ln>
        </p:spPr>
      </p:pic>
      <p:sp>
        <p:nvSpPr>
          <p:cNvPr id="2" name="Slide Number Placeholder 1">
            <a:extLst>
              <a:ext uri="{FF2B5EF4-FFF2-40B4-BE49-F238E27FC236}">
                <a16:creationId xmlns:a16="http://schemas.microsoft.com/office/drawing/2014/main" id="{96147FF6-5BC4-EFE6-867A-FBE485EB83F9}"/>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4" name="Title 4">
            <a:extLst>
              <a:ext uri="{FF2B5EF4-FFF2-40B4-BE49-F238E27FC236}">
                <a16:creationId xmlns:a16="http://schemas.microsoft.com/office/drawing/2014/main" id="{8BAFE4B8-E244-1A95-855B-08E830D1E2D3}"/>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Deploying the Prometheus Instance</a:t>
            </a:r>
          </a:p>
        </p:txBody>
      </p:sp>
    </p:spTree>
    <p:extLst>
      <p:ext uri="{BB962C8B-B14F-4D97-AF65-F5344CB8AC3E}">
        <p14:creationId xmlns:p14="http://schemas.microsoft.com/office/powerpoint/2010/main" val="132410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E0A6-72D5-1090-3AA6-38EBEECAEA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9B3A7-E0C5-5B05-56FD-7B82B6EC86D0}"/>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4" name="Title 4">
            <a:extLst>
              <a:ext uri="{FF2B5EF4-FFF2-40B4-BE49-F238E27FC236}">
                <a16:creationId xmlns:a16="http://schemas.microsoft.com/office/drawing/2014/main" id="{8444EF80-8DC5-DF4A-9490-0C23BC9DCE4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Web UI</a:t>
            </a:r>
          </a:p>
        </p:txBody>
      </p:sp>
      <p:pic>
        <p:nvPicPr>
          <p:cNvPr id="9" name="Picture 8">
            <a:extLst>
              <a:ext uri="{FF2B5EF4-FFF2-40B4-BE49-F238E27FC236}">
                <a16:creationId xmlns:a16="http://schemas.microsoft.com/office/drawing/2014/main" id="{F0ED5900-9455-78F7-12E8-11A35D5F34F3}"/>
              </a:ext>
            </a:extLst>
          </p:cNvPr>
          <p:cNvPicPr>
            <a:picLocks noChangeAspect="1"/>
          </p:cNvPicPr>
          <p:nvPr/>
        </p:nvPicPr>
        <p:blipFill>
          <a:blip r:embed="rId2"/>
          <a:srcRect l="369"/>
          <a:stretch/>
        </p:blipFill>
        <p:spPr>
          <a:xfrm>
            <a:off x="6224588" y="1154018"/>
            <a:ext cx="4940043" cy="4626357"/>
          </a:xfrm>
          <a:prstGeom prst="rect">
            <a:avLst/>
          </a:prstGeom>
          <a:ln w="38100">
            <a:solidFill>
              <a:schemeClr val="tx1"/>
            </a:solidFill>
          </a:ln>
        </p:spPr>
      </p:pic>
      <p:pic>
        <p:nvPicPr>
          <p:cNvPr id="11" name="Picture 10">
            <a:extLst>
              <a:ext uri="{FF2B5EF4-FFF2-40B4-BE49-F238E27FC236}">
                <a16:creationId xmlns:a16="http://schemas.microsoft.com/office/drawing/2014/main" id="{40A96C13-661C-26ED-A4F6-8955FC37DC75}"/>
              </a:ext>
            </a:extLst>
          </p:cNvPr>
          <p:cNvPicPr>
            <a:picLocks noChangeAspect="1"/>
          </p:cNvPicPr>
          <p:nvPr/>
        </p:nvPicPr>
        <p:blipFill>
          <a:blip r:embed="rId3"/>
          <a:srcRect t="753" b="-1"/>
          <a:stretch/>
        </p:blipFill>
        <p:spPr>
          <a:xfrm>
            <a:off x="615463" y="2333625"/>
            <a:ext cx="4631197" cy="2386426"/>
          </a:xfrm>
          <a:prstGeom prst="rect">
            <a:avLst/>
          </a:prstGeom>
          <a:ln w="38100">
            <a:solidFill>
              <a:schemeClr val="tx1"/>
            </a:solidFill>
          </a:ln>
        </p:spPr>
      </p:pic>
      <p:sp>
        <p:nvSpPr>
          <p:cNvPr id="12" name="TextBox 11">
            <a:extLst>
              <a:ext uri="{FF2B5EF4-FFF2-40B4-BE49-F238E27FC236}">
                <a16:creationId xmlns:a16="http://schemas.microsoft.com/office/drawing/2014/main" id="{1207E76A-0EED-131C-18FD-AA26B4524199}"/>
              </a:ext>
            </a:extLst>
          </p:cNvPr>
          <p:cNvSpPr txBox="1"/>
          <p:nvPr/>
        </p:nvSpPr>
        <p:spPr>
          <a:xfrm>
            <a:off x="615464" y="1903548"/>
            <a:ext cx="4631196" cy="369332"/>
          </a:xfrm>
          <a:prstGeom prst="rect">
            <a:avLst/>
          </a:prstGeom>
          <a:noFill/>
        </p:spPr>
        <p:txBody>
          <a:bodyPr wrap="square">
            <a:spAutoFit/>
          </a:bodyPr>
          <a:lstStyle/>
          <a:p>
            <a:pPr algn="ctr"/>
            <a:r>
              <a:rPr lang="en-CA" dirty="0">
                <a:solidFill>
                  <a:srgbClr val="387FF9"/>
                </a:solidFill>
                <a:latin typeface="+mj-lt"/>
              </a:rPr>
              <a:t>Target System Status</a:t>
            </a:r>
          </a:p>
        </p:txBody>
      </p:sp>
      <p:sp>
        <p:nvSpPr>
          <p:cNvPr id="13" name="TextBox 12">
            <a:extLst>
              <a:ext uri="{FF2B5EF4-FFF2-40B4-BE49-F238E27FC236}">
                <a16:creationId xmlns:a16="http://schemas.microsoft.com/office/drawing/2014/main" id="{678649DB-B9A7-4A5F-40E1-CE3E028E8134}"/>
              </a:ext>
            </a:extLst>
          </p:cNvPr>
          <p:cNvSpPr txBox="1"/>
          <p:nvPr/>
        </p:nvSpPr>
        <p:spPr>
          <a:xfrm>
            <a:off x="6206306" y="745122"/>
            <a:ext cx="4958326" cy="369332"/>
          </a:xfrm>
          <a:prstGeom prst="rect">
            <a:avLst/>
          </a:prstGeom>
          <a:noFill/>
        </p:spPr>
        <p:txBody>
          <a:bodyPr wrap="square">
            <a:spAutoFit/>
          </a:bodyPr>
          <a:lstStyle/>
          <a:p>
            <a:pPr algn="ctr"/>
            <a:r>
              <a:rPr lang="en-CA" dirty="0">
                <a:solidFill>
                  <a:srgbClr val="387FF9"/>
                </a:solidFill>
                <a:latin typeface="+mj-lt"/>
              </a:rPr>
              <a:t>Graphing Historical Metric Data </a:t>
            </a:r>
          </a:p>
        </p:txBody>
      </p:sp>
      <p:sp>
        <p:nvSpPr>
          <p:cNvPr id="15" name="TextBox 14">
            <a:extLst>
              <a:ext uri="{FF2B5EF4-FFF2-40B4-BE49-F238E27FC236}">
                <a16:creationId xmlns:a16="http://schemas.microsoft.com/office/drawing/2014/main" id="{230651D3-5752-0258-5824-AE9143A8A95E}"/>
              </a:ext>
            </a:extLst>
          </p:cNvPr>
          <p:cNvSpPr txBox="1"/>
          <p:nvPr/>
        </p:nvSpPr>
        <p:spPr>
          <a:xfrm>
            <a:off x="431923" y="5925768"/>
            <a:ext cx="8712077" cy="553998"/>
          </a:xfrm>
          <a:prstGeom prst="rect">
            <a:avLst/>
          </a:prstGeom>
          <a:noFill/>
        </p:spPr>
        <p:txBody>
          <a:bodyPr wrap="square">
            <a:spAutoFit/>
          </a:bodyPr>
          <a:lstStyle/>
          <a:p>
            <a:r>
              <a:rPr lang="en-CA" sz="1500" dirty="0">
                <a:latin typeface="+mj-lt"/>
              </a:rPr>
              <a:t>Blog post by Jesse Gorzinski: "Monitoring IBM i with Prometheus"</a:t>
            </a:r>
          </a:p>
          <a:p>
            <a:r>
              <a:rPr lang="en-CA" sz="1500" dirty="0">
                <a:latin typeface="+mj-lt"/>
                <a:hlinkClick r:id="rId4"/>
              </a:rPr>
              <a:t>https://techchannel.com/open-source-on-ibm-i/monitoring-ibm-i-with-prometheus/</a:t>
            </a:r>
            <a:endParaRPr lang="en-CA" sz="1500" dirty="0">
              <a:latin typeface="+mj-lt"/>
            </a:endParaRPr>
          </a:p>
        </p:txBody>
      </p:sp>
    </p:spTree>
    <p:extLst>
      <p:ext uri="{BB962C8B-B14F-4D97-AF65-F5344CB8AC3E}">
        <p14:creationId xmlns:p14="http://schemas.microsoft.com/office/powerpoint/2010/main" val="65355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Current State of System Management on IBM i</a:t>
            </a:r>
          </a:p>
          <a:p>
            <a:endParaRPr lang="en-CA" dirty="0">
              <a:latin typeface="+mj-lt"/>
            </a:endParaRPr>
          </a:p>
          <a:p>
            <a:r>
              <a:rPr lang="en-CA" dirty="0">
                <a:latin typeface="+mj-lt"/>
              </a:rPr>
              <a:t>Operational Monitoring with Prometheus</a:t>
            </a:r>
          </a:p>
          <a:p>
            <a:endParaRPr lang="en-CA" dirty="0">
              <a:latin typeface="+mj-lt"/>
            </a:endParaRPr>
          </a:p>
          <a:p>
            <a:r>
              <a:rPr lang="en-CA" dirty="0">
                <a:latin typeface="+mj-lt"/>
              </a:rPr>
              <a:t>Data Visualization with Grafana</a:t>
            </a:r>
          </a:p>
          <a:p>
            <a:endParaRPr lang="en-CA" dirty="0">
              <a:latin typeface="+mj-lt"/>
            </a:endParaRPr>
          </a:p>
          <a:p>
            <a:r>
              <a:rPr lang="en-CA" dirty="0">
                <a:latin typeface="+mj-lt"/>
              </a:rPr>
              <a:t>Event Monitoring with Manzan</a:t>
            </a:r>
          </a:p>
          <a:p>
            <a:endParaRPr lang="en-CA" dirty="0">
              <a:latin typeface="+mj-lt"/>
            </a:endParaRPr>
          </a:p>
          <a:p>
            <a:r>
              <a:rPr lang="en-CA" dirty="0">
                <a:latin typeface="+mj-lt"/>
              </a:rPr>
              <a:t>Manzan + AI</a:t>
            </a:r>
          </a:p>
        </p:txBody>
      </p:sp>
      <p:sp>
        <p:nvSpPr>
          <p:cNvPr id="2" name="Slide Number Placeholder 1">
            <a:extLst>
              <a:ext uri="{FF2B5EF4-FFF2-40B4-BE49-F238E27FC236}">
                <a16:creationId xmlns:a16="http://schemas.microsoft.com/office/drawing/2014/main" id="{A45235C3-A562-771F-5FA0-572DF621B8F1}"/>
              </a:ext>
            </a:extLst>
          </p:cNvPr>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6F0B-EC9E-1852-0B01-F0650C8719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A325F4-FE88-5EBA-BE9F-768F57690A78}"/>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
        <p:nvSpPr>
          <p:cNvPr id="4" name="Title 4">
            <a:extLst>
              <a:ext uri="{FF2B5EF4-FFF2-40B4-BE49-F238E27FC236}">
                <a16:creationId xmlns:a16="http://schemas.microsoft.com/office/drawing/2014/main" id="{82643A09-4FC0-FD77-A168-571CE069300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can be the bridge to other solutions</a:t>
            </a:r>
          </a:p>
        </p:txBody>
      </p:sp>
      <p:pic>
        <p:nvPicPr>
          <p:cNvPr id="7" name="Picture 6" descr="Logo, company name&#10;&#10;Description automatically generated">
            <a:extLst>
              <a:ext uri="{FF2B5EF4-FFF2-40B4-BE49-F238E27FC236}">
                <a16:creationId xmlns:a16="http://schemas.microsoft.com/office/drawing/2014/main" id="{A1492CE7-F297-271C-7360-C9452EE878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3288" y="3058330"/>
            <a:ext cx="2629742" cy="1314871"/>
          </a:xfrm>
          <a:prstGeom prst="rect">
            <a:avLst/>
          </a:prstGeom>
        </p:spPr>
      </p:pic>
      <p:pic>
        <p:nvPicPr>
          <p:cNvPr id="8" name="Picture 7" descr="Logo&#10;&#10;Description automatically generated">
            <a:extLst>
              <a:ext uri="{FF2B5EF4-FFF2-40B4-BE49-F238E27FC236}">
                <a16:creationId xmlns:a16="http://schemas.microsoft.com/office/drawing/2014/main" id="{792EB951-6CB7-D91F-C420-B2D1D7AFA9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409" y="3284349"/>
            <a:ext cx="2529992" cy="86573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433E2E02-2CB2-17B1-F899-917BAEB114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418" y="1991916"/>
            <a:ext cx="719859" cy="719859"/>
          </a:xfrm>
          <a:prstGeom prst="rect">
            <a:avLst/>
          </a:prstGeom>
        </p:spPr>
      </p:pic>
      <p:pic>
        <p:nvPicPr>
          <p:cNvPr id="10" name="Picture 9" descr="Logo&#10;&#10;Description automatically generated">
            <a:extLst>
              <a:ext uri="{FF2B5EF4-FFF2-40B4-BE49-F238E27FC236}">
                <a16:creationId xmlns:a16="http://schemas.microsoft.com/office/drawing/2014/main" id="{EBE42A7E-4305-AC62-E972-635BEA037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890" y="3011606"/>
            <a:ext cx="806914" cy="798613"/>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9A0AC33-09AD-DCB3-8F75-8DCF5DCDD8D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885" y="3836049"/>
            <a:ext cx="1156924" cy="783790"/>
          </a:xfrm>
          <a:prstGeom prst="rect">
            <a:avLst/>
          </a:prstGeom>
        </p:spPr>
      </p:pic>
      <p:pic>
        <p:nvPicPr>
          <p:cNvPr id="12" name="Picture 11" descr="Logo, company name&#10;&#10;Description automatically generated">
            <a:extLst>
              <a:ext uri="{FF2B5EF4-FFF2-40B4-BE49-F238E27FC236}">
                <a16:creationId xmlns:a16="http://schemas.microsoft.com/office/drawing/2014/main" id="{2517B160-BD60-6B03-355F-2AD1D268C0E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9840" y="4507519"/>
            <a:ext cx="1397014" cy="783790"/>
          </a:xfrm>
          <a:prstGeom prst="rect">
            <a:avLst/>
          </a:prstGeom>
        </p:spPr>
      </p:pic>
      <p:pic>
        <p:nvPicPr>
          <p:cNvPr id="13" name="Picture 12" descr="Logo, company name&#10;&#10;Description automatically generated">
            <a:extLst>
              <a:ext uri="{FF2B5EF4-FFF2-40B4-BE49-F238E27FC236}">
                <a16:creationId xmlns:a16="http://schemas.microsoft.com/office/drawing/2014/main" id="{9D3E006A-E229-4197-D6F4-1B2DAFFE014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9715" y="968793"/>
            <a:ext cx="1497264" cy="842211"/>
          </a:xfrm>
          <a:prstGeom prst="rect">
            <a:avLst/>
          </a:prstGeom>
        </p:spPr>
      </p:pic>
      <p:pic>
        <p:nvPicPr>
          <p:cNvPr id="14" name="Picture 13">
            <a:extLst>
              <a:ext uri="{FF2B5EF4-FFF2-40B4-BE49-F238E27FC236}">
                <a16:creationId xmlns:a16="http://schemas.microsoft.com/office/drawing/2014/main" id="{CFDADD06-1020-44B0-0973-0DACAA83025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29840" y="5253935"/>
            <a:ext cx="1279563" cy="1105219"/>
          </a:xfrm>
          <a:prstGeom prst="rect">
            <a:avLst/>
          </a:prstGeom>
        </p:spPr>
      </p:pic>
      <p:cxnSp>
        <p:nvCxnSpPr>
          <p:cNvPr id="15" name="Straight Arrow Connector 14">
            <a:extLst>
              <a:ext uri="{FF2B5EF4-FFF2-40B4-BE49-F238E27FC236}">
                <a16:creationId xmlns:a16="http://schemas.microsoft.com/office/drawing/2014/main" id="{C88B53F3-574C-F7CB-FDA0-6384E1333DAA}"/>
              </a:ext>
            </a:extLst>
          </p:cNvPr>
          <p:cNvCxnSpPr>
            <a:cxnSpLocks/>
          </p:cNvCxnSpPr>
          <p:nvPr/>
        </p:nvCxnSpPr>
        <p:spPr>
          <a:xfrm flipV="1">
            <a:off x="4165921" y="3714316"/>
            <a:ext cx="710887" cy="144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26434B-BBDC-F61B-F3CF-57708C336E0C}"/>
              </a:ext>
            </a:extLst>
          </p:cNvPr>
          <p:cNvCxnSpPr>
            <a:cxnSpLocks/>
            <a:stCxn id="7" idx="3"/>
            <a:endCxn id="13" idx="1"/>
          </p:cNvCxnSpPr>
          <p:nvPr/>
        </p:nvCxnSpPr>
        <p:spPr>
          <a:xfrm flipV="1">
            <a:off x="7303030" y="1389899"/>
            <a:ext cx="976685" cy="2325867"/>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93DE539-9289-0657-92E1-5A766B963C7B}"/>
              </a:ext>
            </a:extLst>
          </p:cNvPr>
          <p:cNvCxnSpPr>
            <a:cxnSpLocks/>
            <a:stCxn id="7" idx="3"/>
          </p:cNvCxnSpPr>
          <p:nvPr/>
        </p:nvCxnSpPr>
        <p:spPr>
          <a:xfrm flipV="1">
            <a:off x="7303030" y="2252377"/>
            <a:ext cx="976685" cy="146338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65F5ED3-7EB1-588B-BA97-1A5B9916C08D}"/>
              </a:ext>
            </a:extLst>
          </p:cNvPr>
          <p:cNvCxnSpPr>
            <a:cxnSpLocks/>
            <a:stCxn id="7" idx="3"/>
          </p:cNvCxnSpPr>
          <p:nvPr/>
        </p:nvCxnSpPr>
        <p:spPr>
          <a:xfrm flipV="1">
            <a:off x="7303030" y="3347887"/>
            <a:ext cx="976685" cy="3678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A6DFE67-0954-8DF1-5B01-410E802EB32A}"/>
              </a:ext>
            </a:extLst>
          </p:cNvPr>
          <p:cNvCxnSpPr>
            <a:cxnSpLocks/>
            <a:stCxn id="7" idx="3"/>
          </p:cNvCxnSpPr>
          <p:nvPr/>
        </p:nvCxnSpPr>
        <p:spPr>
          <a:xfrm>
            <a:off x="7303030" y="3715766"/>
            <a:ext cx="905906" cy="51217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73171A-E38B-8975-3F2F-EE3CD5C4E6C1}"/>
              </a:ext>
            </a:extLst>
          </p:cNvPr>
          <p:cNvCxnSpPr>
            <a:cxnSpLocks/>
            <a:stCxn id="7" idx="3"/>
          </p:cNvCxnSpPr>
          <p:nvPr/>
        </p:nvCxnSpPr>
        <p:spPr>
          <a:xfrm>
            <a:off x="7303030" y="3715766"/>
            <a:ext cx="905906" cy="1183648"/>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C4AF0CD-5205-1F61-F685-C2678151A587}"/>
              </a:ext>
            </a:extLst>
          </p:cNvPr>
          <p:cNvCxnSpPr>
            <a:cxnSpLocks/>
            <a:stCxn id="7" idx="3"/>
            <a:endCxn id="14" idx="1"/>
          </p:cNvCxnSpPr>
          <p:nvPr/>
        </p:nvCxnSpPr>
        <p:spPr>
          <a:xfrm>
            <a:off x="7303030" y="3715766"/>
            <a:ext cx="1026810" cy="2090779"/>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448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1D18-A047-E06A-915E-09C1E8E09D3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C7C25E-3A44-05D2-F586-C4B65F21C78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Data Visualization with Grafana</a:t>
            </a:r>
            <a:endParaRPr lang="en-CA" sz="4500" b="1" dirty="0">
              <a:latin typeface="+mj-lt"/>
            </a:endParaRPr>
          </a:p>
        </p:txBody>
      </p:sp>
      <p:sp>
        <p:nvSpPr>
          <p:cNvPr id="2" name="Slide Number Placeholder 1">
            <a:extLst>
              <a:ext uri="{FF2B5EF4-FFF2-40B4-BE49-F238E27FC236}">
                <a16:creationId xmlns:a16="http://schemas.microsoft.com/office/drawing/2014/main" id="{801E1B44-7AAE-E800-49D2-B65CC8957F8B}"/>
              </a:ext>
            </a:extLst>
          </p:cNvPr>
          <p:cNvSpPr>
            <a:spLocks noGrp="1"/>
          </p:cNvSpPr>
          <p:nvPr>
            <p:ph type="sldNum" sz="quarter" idx="10"/>
          </p:nvPr>
        </p:nvSpPr>
        <p:spPr/>
        <p:txBody>
          <a:bodyPr/>
          <a:lstStyle/>
          <a:p>
            <a:fld id="{D0BE6F14-FF48-0F4F-A8AA-2E3F25371E4A}" type="slidenum">
              <a:rPr lang="en-US" smtClean="0"/>
              <a:pPr/>
              <a:t>21</a:t>
            </a:fld>
            <a:endParaRPr lang="en-US" dirty="0"/>
          </a:p>
        </p:txBody>
      </p:sp>
    </p:spTree>
    <p:extLst>
      <p:ext uri="{BB962C8B-B14F-4D97-AF65-F5344CB8AC3E}">
        <p14:creationId xmlns:p14="http://schemas.microsoft.com/office/powerpoint/2010/main" val="180677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79FE-D2FC-04AC-501A-98CC3BC8C8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DBDB1-D10B-EF6D-B0FF-46B5DC78D9FA}"/>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
        <p:nvSpPr>
          <p:cNvPr id="5" name="Content Placeholder 4">
            <a:extLst>
              <a:ext uri="{FF2B5EF4-FFF2-40B4-BE49-F238E27FC236}">
                <a16:creationId xmlns:a16="http://schemas.microsoft.com/office/drawing/2014/main" id="{BEE44708-8B16-D9EE-7F16-964C14F4D3DC}"/>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Open-source analytics, visualization, and monitoring solution</a:t>
            </a:r>
          </a:p>
          <a:p>
            <a:endParaRPr lang="en-US" dirty="0">
              <a:latin typeface="+mj-lt"/>
            </a:endParaRPr>
          </a:p>
          <a:p>
            <a:r>
              <a:rPr lang="en-US" dirty="0">
                <a:latin typeface="+mj-lt"/>
              </a:rPr>
              <a:t>Driven by Grafana Labs. Plenty of open-source components. See </a:t>
            </a:r>
            <a:r>
              <a:rPr lang="en-US" dirty="0">
                <a:latin typeface="+mj-lt"/>
                <a:hlinkClick r:id="rId2"/>
              </a:rPr>
              <a:t>https://grafana.com/</a:t>
            </a:r>
            <a:endParaRPr lang="en-US" dirty="0">
              <a:latin typeface="+mj-lt"/>
            </a:endParaRPr>
          </a:p>
          <a:p>
            <a:endParaRPr lang="en-US" dirty="0">
              <a:latin typeface="+mj-lt"/>
            </a:endParaRPr>
          </a:p>
          <a:p>
            <a:r>
              <a:rPr lang="en-US" dirty="0">
                <a:latin typeface="+mj-lt"/>
              </a:rPr>
              <a:t>Over 300 plugins available</a:t>
            </a:r>
          </a:p>
        </p:txBody>
      </p:sp>
      <p:sp>
        <p:nvSpPr>
          <p:cNvPr id="4" name="Title 4">
            <a:extLst>
              <a:ext uri="{FF2B5EF4-FFF2-40B4-BE49-F238E27FC236}">
                <a16:creationId xmlns:a16="http://schemas.microsoft.com/office/drawing/2014/main" id="{61C8D4B8-60DE-6A06-F8ED-120F71B6E60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Overview</a:t>
            </a:r>
          </a:p>
        </p:txBody>
      </p:sp>
      <p:pic>
        <p:nvPicPr>
          <p:cNvPr id="3" name="Picture 2">
            <a:extLst>
              <a:ext uri="{FF2B5EF4-FFF2-40B4-BE49-F238E27FC236}">
                <a16:creationId xmlns:a16="http://schemas.microsoft.com/office/drawing/2014/main" id="{0CAE2E8F-4EE1-402B-EF9D-73D14554534A}"/>
              </a:ext>
            </a:extLst>
          </p:cNvPr>
          <p:cNvPicPr>
            <a:picLocks noChangeAspect="1"/>
          </p:cNvPicPr>
          <p:nvPr/>
        </p:nvPicPr>
        <p:blipFill>
          <a:blip r:embed="rId3"/>
          <a:stretch>
            <a:fillRect/>
          </a:stretch>
        </p:blipFill>
        <p:spPr>
          <a:xfrm>
            <a:off x="1203082" y="2762414"/>
            <a:ext cx="9370019" cy="3251477"/>
          </a:xfrm>
          <a:prstGeom prst="rect">
            <a:avLst/>
          </a:prstGeom>
        </p:spPr>
      </p:pic>
    </p:spTree>
    <p:extLst>
      <p:ext uri="{BB962C8B-B14F-4D97-AF65-F5344CB8AC3E}">
        <p14:creationId xmlns:p14="http://schemas.microsoft.com/office/powerpoint/2010/main" val="151868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8E9-4749-B403-9FA0-3C50CA0FD5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D04F7-1C5F-7AFE-5267-C36CD4C7F03D}"/>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Title 4">
            <a:extLst>
              <a:ext uri="{FF2B5EF4-FFF2-40B4-BE49-F238E27FC236}">
                <a16:creationId xmlns:a16="http://schemas.microsoft.com/office/drawing/2014/main" id="{626A9322-0F48-FAE4-6BAE-4C7F91F0CF8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Data Sources</a:t>
            </a:r>
          </a:p>
        </p:txBody>
      </p:sp>
      <p:pic>
        <p:nvPicPr>
          <p:cNvPr id="13" name="Picture 12">
            <a:extLst>
              <a:ext uri="{FF2B5EF4-FFF2-40B4-BE49-F238E27FC236}">
                <a16:creationId xmlns:a16="http://schemas.microsoft.com/office/drawing/2014/main" id="{BAC466FC-E3AB-28A1-8168-4EF93B221335}"/>
              </a:ext>
            </a:extLst>
          </p:cNvPr>
          <p:cNvPicPr>
            <a:picLocks noChangeAspect="1"/>
          </p:cNvPicPr>
          <p:nvPr/>
        </p:nvPicPr>
        <p:blipFill>
          <a:blip r:embed="rId2"/>
          <a:stretch>
            <a:fillRect/>
          </a:stretch>
        </p:blipFill>
        <p:spPr>
          <a:xfrm>
            <a:off x="376990" y="1128222"/>
            <a:ext cx="3708393" cy="4689482"/>
          </a:xfrm>
          <a:prstGeom prst="rect">
            <a:avLst/>
          </a:prstGeom>
        </p:spPr>
      </p:pic>
      <p:pic>
        <p:nvPicPr>
          <p:cNvPr id="15" name="Picture 14">
            <a:extLst>
              <a:ext uri="{FF2B5EF4-FFF2-40B4-BE49-F238E27FC236}">
                <a16:creationId xmlns:a16="http://schemas.microsoft.com/office/drawing/2014/main" id="{C611A409-3E6A-1B15-5F0E-ACEFF2F45816}"/>
              </a:ext>
            </a:extLst>
          </p:cNvPr>
          <p:cNvPicPr>
            <a:picLocks noChangeAspect="1"/>
          </p:cNvPicPr>
          <p:nvPr/>
        </p:nvPicPr>
        <p:blipFill>
          <a:blip r:embed="rId3"/>
          <a:stretch>
            <a:fillRect/>
          </a:stretch>
        </p:blipFill>
        <p:spPr>
          <a:xfrm>
            <a:off x="8106616" y="2446287"/>
            <a:ext cx="3788259" cy="1871170"/>
          </a:xfrm>
          <a:prstGeom prst="rect">
            <a:avLst/>
          </a:prstGeom>
        </p:spPr>
      </p:pic>
      <p:pic>
        <p:nvPicPr>
          <p:cNvPr id="17" name="Picture 16">
            <a:extLst>
              <a:ext uri="{FF2B5EF4-FFF2-40B4-BE49-F238E27FC236}">
                <a16:creationId xmlns:a16="http://schemas.microsoft.com/office/drawing/2014/main" id="{8AE344F4-07AD-D9BE-FEC4-1D7D1B99B1B8}"/>
              </a:ext>
            </a:extLst>
          </p:cNvPr>
          <p:cNvPicPr>
            <a:picLocks noChangeAspect="1"/>
          </p:cNvPicPr>
          <p:nvPr/>
        </p:nvPicPr>
        <p:blipFill>
          <a:blip r:embed="rId4"/>
          <a:stretch>
            <a:fillRect/>
          </a:stretch>
        </p:blipFill>
        <p:spPr>
          <a:xfrm>
            <a:off x="4158641" y="1128222"/>
            <a:ext cx="3874717" cy="4591174"/>
          </a:xfrm>
          <a:prstGeom prst="rect">
            <a:avLst/>
          </a:prstGeom>
        </p:spPr>
      </p:pic>
      <p:sp>
        <p:nvSpPr>
          <p:cNvPr id="18" name="Rectangle 17">
            <a:extLst>
              <a:ext uri="{FF2B5EF4-FFF2-40B4-BE49-F238E27FC236}">
                <a16:creationId xmlns:a16="http://schemas.microsoft.com/office/drawing/2014/main" id="{EAA18AC7-C310-4539-A551-7860BAECCD1A}"/>
              </a:ext>
            </a:extLst>
          </p:cNvPr>
          <p:cNvSpPr/>
          <p:nvPr/>
        </p:nvSpPr>
        <p:spPr>
          <a:xfrm>
            <a:off x="426729" y="1412434"/>
            <a:ext cx="3708392" cy="1108515"/>
          </a:xfrm>
          <a:prstGeom prst="rect">
            <a:avLst/>
          </a:prstGeom>
          <a:ln w="50800">
            <a:solidFill>
              <a:srgbClr val="FF0000"/>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3" name="Rectangle 2">
            <a:extLst>
              <a:ext uri="{FF2B5EF4-FFF2-40B4-BE49-F238E27FC236}">
                <a16:creationId xmlns:a16="http://schemas.microsoft.com/office/drawing/2014/main" id="{B7284EE5-18DD-EA02-0130-1AE3796DBA41}"/>
              </a:ext>
            </a:extLst>
          </p:cNvPr>
          <p:cNvSpPr/>
          <p:nvPr/>
        </p:nvSpPr>
        <p:spPr>
          <a:xfrm>
            <a:off x="8130419" y="2658359"/>
            <a:ext cx="3809169" cy="820647"/>
          </a:xfrm>
          <a:prstGeom prst="rect">
            <a:avLst/>
          </a:prstGeom>
          <a:ln w="50800">
            <a:solidFill>
              <a:srgbClr val="FF0000"/>
            </a:solidFill>
          </a:ln>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388008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46EB-F6EB-DDDE-0092-1CB4D0DEA8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B5D24-3A45-61D0-1ADC-67B7ADDC3AB5}"/>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Title 4">
            <a:extLst>
              <a:ext uri="{FF2B5EF4-FFF2-40B4-BE49-F238E27FC236}">
                <a16:creationId xmlns:a16="http://schemas.microsoft.com/office/drawing/2014/main" id="{4EAD8573-FD25-45E2-E693-E182EB12C71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Visualization with Grafana</a:t>
            </a:r>
          </a:p>
        </p:txBody>
      </p:sp>
      <p:sp>
        <p:nvSpPr>
          <p:cNvPr id="5" name="TextBox 4">
            <a:extLst>
              <a:ext uri="{FF2B5EF4-FFF2-40B4-BE49-F238E27FC236}">
                <a16:creationId xmlns:a16="http://schemas.microsoft.com/office/drawing/2014/main" id="{B3A81431-2471-3928-80E8-BCA66F2577F7}"/>
              </a:ext>
            </a:extLst>
          </p:cNvPr>
          <p:cNvSpPr txBox="1"/>
          <p:nvPr/>
        </p:nvSpPr>
        <p:spPr>
          <a:xfrm>
            <a:off x="473524" y="5930628"/>
            <a:ext cx="6865219" cy="323165"/>
          </a:xfrm>
          <a:prstGeom prst="rect">
            <a:avLst/>
          </a:prstGeom>
          <a:noFill/>
        </p:spPr>
        <p:txBody>
          <a:bodyPr wrap="square">
            <a:spAutoFit/>
          </a:bodyPr>
          <a:lstStyle/>
          <a:p>
            <a:r>
              <a:rPr lang="en-CA" sz="1500" dirty="0">
                <a:latin typeface="+mj-lt"/>
              </a:rPr>
              <a:t>Public COMMON1 Grafana Dashboard: </a:t>
            </a:r>
            <a:r>
              <a:rPr lang="en-CA" sz="1500" dirty="0">
                <a:latin typeface="+mj-lt"/>
                <a:hlinkClick r:id="rId2"/>
              </a:rPr>
              <a:t>http://ibm.biz/ibmi-prometheus</a:t>
            </a:r>
            <a:endParaRPr lang="en-CA" sz="1500" dirty="0">
              <a:latin typeface="+mj-lt"/>
            </a:endParaRPr>
          </a:p>
        </p:txBody>
      </p:sp>
      <p:pic>
        <p:nvPicPr>
          <p:cNvPr id="7" name="Picture 6">
            <a:extLst>
              <a:ext uri="{FF2B5EF4-FFF2-40B4-BE49-F238E27FC236}">
                <a16:creationId xmlns:a16="http://schemas.microsoft.com/office/drawing/2014/main" id="{954DAD46-343E-CABA-8D7C-C89A957ACA4C}"/>
              </a:ext>
            </a:extLst>
          </p:cNvPr>
          <p:cNvPicPr>
            <a:picLocks noChangeAspect="1"/>
          </p:cNvPicPr>
          <p:nvPr/>
        </p:nvPicPr>
        <p:blipFill>
          <a:blip r:embed="rId3"/>
          <a:stretch>
            <a:fillRect/>
          </a:stretch>
        </p:blipFill>
        <p:spPr>
          <a:xfrm>
            <a:off x="473524" y="999097"/>
            <a:ext cx="11244952" cy="4859805"/>
          </a:xfrm>
          <a:prstGeom prst="rect">
            <a:avLst/>
          </a:prstGeom>
        </p:spPr>
      </p:pic>
    </p:spTree>
    <p:extLst>
      <p:ext uri="{BB962C8B-B14F-4D97-AF65-F5344CB8AC3E}">
        <p14:creationId xmlns:p14="http://schemas.microsoft.com/office/powerpoint/2010/main" val="1861000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DD19-98AF-703F-73E4-81547946CB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8D4DE-6FCA-111F-58B5-CA4121752CDA}"/>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Title 4">
            <a:extLst>
              <a:ext uri="{FF2B5EF4-FFF2-40B4-BE49-F238E27FC236}">
                <a16:creationId xmlns:a16="http://schemas.microsoft.com/office/drawing/2014/main" id="{E8372696-83E2-E197-5815-9CE69459492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Backend (Without Prometheus)</a:t>
            </a:r>
          </a:p>
        </p:txBody>
      </p:sp>
      <p:pic>
        <p:nvPicPr>
          <p:cNvPr id="3" name="Picture 2" descr="A screenshot of a computer screen&#10;&#10;Description automatically generated with medium confidence">
            <a:extLst>
              <a:ext uri="{FF2B5EF4-FFF2-40B4-BE49-F238E27FC236}">
                <a16:creationId xmlns:a16="http://schemas.microsoft.com/office/drawing/2014/main" id="{DE30CAD7-3CF0-03E5-834B-B956CC697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333" y="840192"/>
            <a:ext cx="10848741" cy="5070474"/>
          </a:xfrm>
          <a:prstGeom prst="rect">
            <a:avLst/>
          </a:prstGeom>
        </p:spPr>
      </p:pic>
      <p:sp>
        <p:nvSpPr>
          <p:cNvPr id="5" name="TextBox 4">
            <a:extLst>
              <a:ext uri="{FF2B5EF4-FFF2-40B4-BE49-F238E27FC236}">
                <a16:creationId xmlns:a16="http://schemas.microsoft.com/office/drawing/2014/main" id="{5620288E-27CB-0E52-6564-779072BC61A7}"/>
              </a:ext>
            </a:extLst>
          </p:cNvPr>
          <p:cNvSpPr txBox="1"/>
          <p:nvPr/>
        </p:nvSpPr>
        <p:spPr>
          <a:xfrm>
            <a:off x="726333" y="6010201"/>
            <a:ext cx="8712077" cy="553998"/>
          </a:xfrm>
          <a:prstGeom prst="rect">
            <a:avLst/>
          </a:prstGeom>
          <a:noFill/>
        </p:spPr>
        <p:txBody>
          <a:bodyPr wrap="square">
            <a:spAutoFit/>
          </a:bodyPr>
          <a:lstStyle/>
          <a:p>
            <a:r>
              <a:rPr lang="en-CA" sz="1500" dirty="0">
                <a:latin typeface="+mj-lt"/>
              </a:rPr>
              <a:t>Blog post by Jesse Gorzinski: "</a:t>
            </a:r>
            <a:r>
              <a:rPr lang="en-US" sz="1500" dirty="0">
                <a:latin typeface="+mj-lt"/>
              </a:rPr>
              <a:t>How to Deploy a Simple Grafana Dashboard</a:t>
            </a:r>
            <a:r>
              <a:rPr lang="en-CA" sz="1500" dirty="0">
                <a:latin typeface="+mj-lt"/>
              </a:rPr>
              <a:t>“</a:t>
            </a:r>
            <a:br>
              <a:rPr lang="en-CA" sz="1500" dirty="0">
                <a:latin typeface="+mj-lt"/>
              </a:rPr>
            </a:br>
            <a:r>
              <a:rPr lang="en-CA" sz="1500" dirty="0">
                <a:latin typeface="+mj-lt"/>
                <a:hlinkClick r:id="rId3"/>
              </a:rPr>
              <a:t>https://techchannel.com/performance/how-to-deploy-a-simple-grafana-dashboard/</a:t>
            </a:r>
            <a:endParaRPr lang="en-CA" sz="1500" dirty="0">
              <a:latin typeface="+mj-lt"/>
            </a:endParaRPr>
          </a:p>
        </p:txBody>
      </p:sp>
    </p:spTree>
    <p:extLst>
      <p:ext uri="{BB962C8B-B14F-4D97-AF65-F5344CB8AC3E}">
        <p14:creationId xmlns:p14="http://schemas.microsoft.com/office/powerpoint/2010/main" val="265317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660C-E558-D7EC-BFC4-19AD616484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C6CBB-1E39-AD2E-6361-B4D817CC5DCE}"/>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Title 4">
            <a:extLst>
              <a:ext uri="{FF2B5EF4-FFF2-40B4-BE49-F238E27FC236}">
                <a16:creationId xmlns:a16="http://schemas.microsoft.com/office/drawing/2014/main" id="{FE08ED67-1705-1F49-0718-C420A56FF3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Grafana with or without Prometheus</a:t>
            </a:r>
          </a:p>
        </p:txBody>
      </p:sp>
      <p:graphicFrame>
        <p:nvGraphicFramePr>
          <p:cNvPr id="5" name="Table 4">
            <a:extLst>
              <a:ext uri="{FF2B5EF4-FFF2-40B4-BE49-F238E27FC236}">
                <a16:creationId xmlns:a16="http://schemas.microsoft.com/office/drawing/2014/main" id="{3396FA13-E641-C57C-A9B7-D28DCFD198E0}"/>
              </a:ext>
            </a:extLst>
          </p:cNvPr>
          <p:cNvGraphicFramePr>
            <a:graphicFrameLocks noGrp="1"/>
          </p:cNvGraphicFramePr>
          <p:nvPr>
            <p:extLst>
              <p:ext uri="{D42A27DB-BD31-4B8C-83A1-F6EECF244321}">
                <p14:modId xmlns:p14="http://schemas.microsoft.com/office/powerpoint/2010/main" val="2971240076"/>
              </p:ext>
            </p:extLst>
          </p:nvPr>
        </p:nvGraphicFramePr>
        <p:xfrm>
          <a:off x="518153" y="950504"/>
          <a:ext cx="11063784" cy="5359054"/>
        </p:xfrm>
        <a:graphic>
          <a:graphicData uri="http://schemas.openxmlformats.org/drawingml/2006/table">
            <a:tbl>
              <a:tblPr firstRow="1" bandRow="1">
                <a:tableStyleId>{5C22544A-7EE6-4342-B048-85BDC9FD1C3A}</a:tableStyleId>
              </a:tblPr>
              <a:tblGrid>
                <a:gridCol w="3687928">
                  <a:extLst>
                    <a:ext uri="{9D8B030D-6E8A-4147-A177-3AD203B41FA5}">
                      <a16:colId xmlns:a16="http://schemas.microsoft.com/office/drawing/2014/main" val="2021502390"/>
                    </a:ext>
                  </a:extLst>
                </a:gridCol>
                <a:gridCol w="3687928">
                  <a:extLst>
                    <a:ext uri="{9D8B030D-6E8A-4147-A177-3AD203B41FA5}">
                      <a16:colId xmlns:a16="http://schemas.microsoft.com/office/drawing/2014/main" val="1105024085"/>
                    </a:ext>
                  </a:extLst>
                </a:gridCol>
                <a:gridCol w="3687928">
                  <a:extLst>
                    <a:ext uri="{9D8B030D-6E8A-4147-A177-3AD203B41FA5}">
                      <a16:colId xmlns:a16="http://schemas.microsoft.com/office/drawing/2014/main" val="1470337638"/>
                    </a:ext>
                  </a:extLst>
                </a:gridCol>
              </a:tblGrid>
              <a:tr h="1004822">
                <a:tc>
                  <a:txBody>
                    <a:bodyPr/>
                    <a:lstStyle/>
                    <a:p>
                      <a:endParaRPr lang="en-US" dirty="0"/>
                    </a:p>
                  </a:txBody>
                  <a:tcPr/>
                </a:tc>
                <a:tc>
                  <a:txBody>
                    <a:bodyPr/>
                    <a:lstStyle/>
                    <a:p>
                      <a:r>
                        <a:rPr lang="en-US" dirty="0"/>
                        <a:t>With Prometheus</a:t>
                      </a:r>
                    </a:p>
                  </a:txBody>
                  <a:tcPr/>
                </a:tc>
                <a:tc>
                  <a:txBody>
                    <a:bodyPr/>
                    <a:lstStyle/>
                    <a:p>
                      <a:r>
                        <a:rPr lang="en-US" dirty="0"/>
                        <a:t>Straight to Grafana</a:t>
                      </a:r>
                    </a:p>
                  </a:txBody>
                  <a:tcPr/>
                </a:tc>
                <a:extLst>
                  <a:ext uri="{0D108BD9-81ED-4DB2-BD59-A6C34878D82A}">
                    <a16:rowId xmlns:a16="http://schemas.microsoft.com/office/drawing/2014/main" val="1670353828"/>
                  </a:ext>
                </a:extLst>
              </a:tr>
              <a:tr h="558235">
                <a:tc>
                  <a:txBody>
                    <a:bodyPr/>
                    <a:lstStyle/>
                    <a:p>
                      <a:r>
                        <a:rPr lang="en-US" dirty="0"/>
                        <a:t>Persistent storage </a:t>
                      </a:r>
                    </a:p>
                  </a:txBody>
                  <a:tcPr/>
                </a:tc>
                <a:tc>
                  <a:txBody>
                    <a:bodyPr/>
                    <a:lstStyle/>
                    <a:p>
                      <a:r>
                        <a:rPr lang="en-US" dirty="0"/>
                        <a:t>Prometheus</a:t>
                      </a:r>
                    </a:p>
                  </a:txBody>
                  <a:tcPr/>
                </a:tc>
                <a:tc>
                  <a:txBody>
                    <a:bodyPr/>
                    <a:lstStyle/>
                    <a:p>
                      <a:r>
                        <a:rPr lang="en-US" dirty="0"/>
                        <a:t>Grafana</a:t>
                      </a:r>
                    </a:p>
                  </a:txBody>
                  <a:tcPr/>
                </a:tc>
                <a:extLst>
                  <a:ext uri="{0D108BD9-81ED-4DB2-BD59-A6C34878D82A}">
                    <a16:rowId xmlns:a16="http://schemas.microsoft.com/office/drawing/2014/main" val="2293862780"/>
                  </a:ext>
                </a:extLst>
              </a:tr>
              <a:tr h="1004822">
                <a:tc>
                  <a:txBody>
                    <a:bodyPr/>
                    <a:lstStyle/>
                    <a:p>
                      <a:r>
                        <a:rPr lang="en-US" dirty="0"/>
                        <a:t>Persistent storage of unused metrics</a:t>
                      </a:r>
                    </a:p>
                  </a:txBody>
                  <a:tcPr/>
                </a:tc>
                <a:tc>
                  <a:txBody>
                    <a:bodyPr/>
                    <a:lstStyle/>
                    <a:p>
                      <a:r>
                        <a:rPr lang="en-US" dirty="0"/>
                        <a:t>Prometheus</a:t>
                      </a:r>
                    </a:p>
                  </a:txBody>
                  <a:tcPr/>
                </a:tc>
                <a:tc>
                  <a:txBody>
                    <a:bodyPr/>
                    <a:lstStyle/>
                    <a:p>
                      <a:r>
                        <a:rPr lang="en-US" dirty="0"/>
                        <a:t>-- </a:t>
                      </a:r>
                    </a:p>
                  </a:txBody>
                  <a:tcPr/>
                </a:tc>
                <a:extLst>
                  <a:ext uri="{0D108BD9-81ED-4DB2-BD59-A6C34878D82A}">
                    <a16:rowId xmlns:a16="http://schemas.microsoft.com/office/drawing/2014/main" val="1637706250"/>
                  </a:ext>
                </a:extLst>
              </a:tr>
              <a:tr h="558235">
                <a:tc>
                  <a:txBody>
                    <a:bodyPr/>
                    <a:lstStyle/>
                    <a:p>
                      <a:r>
                        <a:rPr lang="en-US" dirty="0"/>
                        <a:t>Metric type</a:t>
                      </a:r>
                    </a:p>
                  </a:txBody>
                  <a:tcPr/>
                </a:tc>
                <a:tc>
                  <a:txBody>
                    <a:bodyPr/>
                    <a:lstStyle/>
                    <a:p>
                      <a:r>
                        <a:rPr lang="en-US" dirty="0"/>
                        <a:t>Numerics</a:t>
                      </a:r>
                    </a:p>
                  </a:txBody>
                  <a:tcPr/>
                </a:tc>
                <a:tc>
                  <a:txBody>
                    <a:bodyPr/>
                    <a:lstStyle/>
                    <a:p>
                      <a:r>
                        <a:rPr lang="en-US" dirty="0"/>
                        <a:t>Numerics/strings/other</a:t>
                      </a:r>
                    </a:p>
                  </a:txBody>
                  <a:tcPr/>
                </a:tc>
                <a:extLst>
                  <a:ext uri="{0D108BD9-81ED-4DB2-BD59-A6C34878D82A}">
                    <a16:rowId xmlns:a16="http://schemas.microsoft.com/office/drawing/2014/main" val="1816407042"/>
                  </a:ext>
                </a:extLst>
              </a:tr>
              <a:tr h="558235">
                <a:tc>
                  <a:txBody>
                    <a:bodyPr/>
                    <a:lstStyle/>
                    <a:p>
                      <a:r>
                        <a:rPr lang="en-US" dirty="0"/>
                        <a:t>Ecosystem</a:t>
                      </a:r>
                    </a:p>
                  </a:txBody>
                  <a:tcPr/>
                </a:tc>
                <a:tc>
                  <a:txBody>
                    <a:bodyPr/>
                    <a:lstStyle/>
                    <a:p>
                      <a:r>
                        <a:rPr lang="en-US" dirty="0"/>
                        <a:t>Extremely Broad</a:t>
                      </a:r>
                    </a:p>
                  </a:txBody>
                  <a:tcPr/>
                </a:tc>
                <a:tc>
                  <a:txBody>
                    <a:bodyPr/>
                    <a:lstStyle/>
                    <a:p>
                      <a:r>
                        <a:rPr lang="en-US" dirty="0"/>
                        <a:t>There</a:t>
                      </a:r>
                    </a:p>
                  </a:txBody>
                  <a:tcPr/>
                </a:tc>
                <a:extLst>
                  <a:ext uri="{0D108BD9-81ED-4DB2-BD59-A6C34878D82A}">
                    <a16:rowId xmlns:a16="http://schemas.microsoft.com/office/drawing/2014/main" val="3722978073"/>
                  </a:ext>
                </a:extLst>
              </a:tr>
              <a:tr h="558235">
                <a:tc>
                  <a:txBody>
                    <a:bodyPr/>
                    <a:lstStyle/>
                    <a:p>
                      <a:r>
                        <a:rPr lang="en-US" dirty="0"/>
                        <a:t>Scalability</a:t>
                      </a:r>
                    </a:p>
                  </a:txBody>
                  <a:tcPr/>
                </a:tc>
                <a:tc>
                  <a:txBody>
                    <a:bodyPr/>
                    <a:lstStyle/>
                    <a:p>
                      <a:r>
                        <a:rPr lang="en-US" dirty="0"/>
                        <a:t>Excellent</a:t>
                      </a:r>
                    </a:p>
                  </a:txBody>
                  <a:tcPr/>
                </a:tc>
                <a:tc>
                  <a:txBody>
                    <a:bodyPr/>
                    <a:lstStyle/>
                    <a:p>
                      <a:r>
                        <a:rPr lang="en-US" dirty="0"/>
                        <a:t>Good</a:t>
                      </a:r>
                    </a:p>
                  </a:txBody>
                  <a:tcPr/>
                </a:tc>
                <a:extLst>
                  <a:ext uri="{0D108BD9-81ED-4DB2-BD59-A6C34878D82A}">
                    <a16:rowId xmlns:a16="http://schemas.microsoft.com/office/drawing/2014/main" val="555735470"/>
                  </a:ext>
                </a:extLst>
              </a:tr>
              <a:tr h="558235">
                <a:tc>
                  <a:txBody>
                    <a:bodyPr/>
                    <a:lstStyle/>
                    <a:p>
                      <a:r>
                        <a:rPr lang="en-US" dirty="0"/>
                        <a:t>IBM i requisites</a:t>
                      </a:r>
                    </a:p>
                  </a:txBody>
                  <a:tcPr/>
                </a:tc>
                <a:tc>
                  <a:txBody>
                    <a:bodyPr/>
                    <a:lstStyle/>
                    <a:p>
                      <a:r>
                        <a:rPr lang="en-US" dirty="0"/>
                        <a:t>None</a:t>
                      </a:r>
                    </a:p>
                  </a:txBody>
                  <a:tcPr/>
                </a:tc>
                <a:tc>
                  <a:txBody>
                    <a:bodyPr/>
                    <a:lstStyle/>
                    <a:p>
                      <a:r>
                        <a:rPr lang="en-US" dirty="0"/>
                        <a:t>Node.js</a:t>
                      </a:r>
                    </a:p>
                  </a:txBody>
                  <a:tcPr/>
                </a:tc>
                <a:extLst>
                  <a:ext uri="{0D108BD9-81ED-4DB2-BD59-A6C34878D82A}">
                    <a16:rowId xmlns:a16="http://schemas.microsoft.com/office/drawing/2014/main" val="4104588279"/>
                  </a:ext>
                </a:extLst>
              </a:tr>
              <a:tr h="558235">
                <a:tc>
                  <a:txBody>
                    <a:bodyPr/>
                    <a:lstStyle/>
                    <a:p>
                      <a:r>
                        <a:rPr lang="en-US" dirty="0"/>
                        <a:t>Initial setup</a:t>
                      </a:r>
                    </a:p>
                  </a:txBody>
                  <a:tcPr/>
                </a:tc>
                <a:tc>
                  <a:txBody>
                    <a:bodyPr/>
                    <a:lstStyle/>
                    <a:p>
                      <a:r>
                        <a:rPr lang="en-US" dirty="0"/>
                        <a:t>Easier</a:t>
                      </a:r>
                    </a:p>
                  </a:txBody>
                  <a:tcPr/>
                </a:tc>
                <a:tc>
                  <a:txBody>
                    <a:bodyPr/>
                    <a:lstStyle/>
                    <a:p>
                      <a:r>
                        <a:rPr lang="en-US" dirty="0"/>
                        <a:t>Easy</a:t>
                      </a:r>
                    </a:p>
                  </a:txBody>
                  <a:tcPr/>
                </a:tc>
                <a:extLst>
                  <a:ext uri="{0D108BD9-81ED-4DB2-BD59-A6C34878D82A}">
                    <a16:rowId xmlns:a16="http://schemas.microsoft.com/office/drawing/2014/main" val="3471759150"/>
                  </a:ext>
                </a:extLst>
              </a:tr>
            </a:tbl>
          </a:graphicData>
        </a:graphic>
      </p:graphicFrame>
    </p:spTree>
    <p:extLst>
      <p:ext uri="{BB962C8B-B14F-4D97-AF65-F5344CB8AC3E}">
        <p14:creationId xmlns:p14="http://schemas.microsoft.com/office/powerpoint/2010/main" val="235864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8812-266D-2941-BF3D-DA030A14F5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8A2A4AF-0B93-54E0-441D-D1A8775EA148}"/>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Event Monitoring with Manzan</a:t>
            </a:r>
            <a:endParaRPr lang="en-CA" sz="4500" b="1" dirty="0">
              <a:latin typeface="+mj-lt"/>
            </a:endParaRPr>
          </a:p>
        </p:txBody>
      </p:sp>
      <p:sp>
        <p:nvSpPr>
          <p:cNvPr id="2" name="Slide Number Placeholder 1">
            <a:extLst>
              <a:ext uri="{FF2B5EF4-FFF2-40B4-BE49-F238E27FC236}">
                <a16:creationId xmlns:a16="http://schemas.microsoft.com/office/drawing/2014/main" id="{DCD880CF-1102-2F9A-79F0-8D2E4A02FEF0}"/>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Tree>
    <p:extLst>
      <p:ext uri="{BB962C8B-B14F-4D97-AF65-F5344CB8AC3E}">
        <p14:creationId xmlns:p14="http://schemas.microsoft.com/office/powerpoint/2010/main" val="28673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33C95-4E54-93C9-9963-DF26559DA0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0BF7B-2DE6-230D-421A-BC75F11990AA}"/>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5" name="Content Placeholder 4">
            <a:extLst>
              <a:ext uri="{FF2B5EF4-FFF2-40B4-BE49-F238E27FC236}">
                <a16:creationId xmlns:a16="http://schemas.microsoft.com/office/drawing/2014/main" id="{ECB803BD-1BE7-A000-FADF-3F4DDC27D64E}"/>
              </a:ext>
            </a:extLst>
          </p:cNvPr>
          <p:cNvSpPr>
            <a:spLocks noGrp="1"/>
          </p:cNvSpPr>
          <p:nvPr>
            <p:ph idx="1"/>
          </p:nvPr>
        </p:nvSpPr>
        <p:spPr>
          <a:xfrm>
            <a:off x="401692" y="844109"/>
            <a:ext cx="10972800" cy="5774078"/>
          </a:xfrm>
        </p:spPr>
        <p:txBody>
          <a:bodyPr lIns="91440" tIns="45720" rIns="91440" bIns="45720" anchor="t">
            <a:noAutofit/>
          </a:bodyPr>
          <a:lstStyle/>
          <a:p>
            <a:r>
              <a:rPr lang="en-US" dirty="0">
                <a:solidFill>
                  <a:srgbClr val="387FF9"/>
                </a:solidFill>
                <a:latin typeface="+mj-lt"/>
              </a:rPr>
              <a:t>Open-source event handling tool designed to simplify handling of system events</a:t>
            </a:r>
          </a:p>
          <a:p>
            <a:pPr marL="0" indent="0">
              <a:buNone/>
            </a:pPr>
            <a:endParaRPr lang="en-US" dirty="0">
              <a:latin typeface="+mj-lt"/>
            </a:endParaRPr>
          </a:p>
          <a:p>
            <a:r>
              <a:rPr lang="en-US" dirty="0">
                <a:latin typeface="+mj-lt"/>
              </a:rPr>
              <a:t>Serves as a gateway for publishing IBM i events to a variety of endpoints:</a:t>
            </a:r>
          </a:p>
          <a:p>
            <a:pPr lvl="1"/>
            <a:r>
              <a:rPr lang="en-US" dirty="0">
                <a:latin typeface="+mj-lt"/>
              </a:rPr>
              <a:t>User applications</a:t>
            </a:r>
          </a:p>
          <a:p>
            <a:pPr lvl="1"/>
            <a:endParaRPr lang="en-US" dirty="0">
              <a:latin typeface="+mj-lt"/>
            </a:endParaRPr>
          </a:p>
          <a:p>
            <a:pPr lvl="1"/>
            <a:r>
              <a:rPr lang="en-US" dirty="0">
                <a:latin typeface="+mj-lt"/>
              </a:rPr>
              <a:t>External resources</a:t>
            </a:r>
          </a:p>
          <a:p>
            <a:pPr lvl="1"/>
            <a:endParaRPr lang="en-US" dirty="0">
              <a:latin typeface="+mj-lt"/>
            </a:endParaRPr>
          </a:p>
          <a:p>
            <a:pPr lvl="1"/>
            <a:r>
              <a:rPr lang="en-US" dirty="0">
                <a:latin typeface="+mj-lt"/>
              </a:rPr>
              <a:t>Open-source technologies</a:t>
            </a:r>
          </a:p>
          <a:p>
            <a:endParaRPr lang="en-US" dirty="0">
              <a:latin typeface="+mj-lt"/>
            </a:endParaRPr>
          </a:p>
          <a:p>
            <a:r>
              <a:rPr lang="en-US" dirty="0">
                <a:latin typeface="+mj-lt"/>
              </a:rPr>
              <a:t>Example use cases:</a:t>
            </a:r>
          </a:p>
          <a:p>
            <a:pPr lvl="1"/>
            <a:r>
              <a:rPr lang="en-US" dirty="0">
                <a:latin typeface="+mj-lt"/>
              </a:rPr>
              <a:t>Monitor system events with a third-party open source or proprietary tool</a:t>
            </a:r>
          </a:p>
          <a:p>
            <a:pPr lvl="1"/>
            <a:endParaRPr lang="en-US" dirty="0">
              <a:latin typeface="+mj-lt"/>
            </a:endParaRPr>
          </a:p>
          <a:p>
            <a:pPr lvl="1"/>
            <a:r>
              <a:rPr lang="en-US" dirty="0">
                <a:latin typeface="+mj-lt"/>
              </a:rPr>
              <a:t>Consolidate logs for auditing/reporting + query for system events</a:t>
            </a:r>
          </a:p>
          <a:p>
            <a:pPr lvl="1"/>
            <a:endParaRPr lang="en-US" dirty="0">
              <a:latin typeface="+mj-lt"/>
            </a:endParaRPr>
          </a:p>
          <a:p>
            <a:pPr lvl="1"/>
            <a:r>
              <a:rPr lang="en-US" dirty="0">
                <a:latin typeface="+mj-lt"/>
              </a:rPr>
              <a:t>Feed real-time system event data into stream processing systems (such as Apache Kafka)</a:t>
            </a:r>
          </a:p>
          <a:p>
            <a:pPr lvl="1"/>
            <a:endParaRPr lang="en-US" dirty="0">
              <a:latin typeface="+mj-lt"/>
            </a:endParaRPr>
          </a:p>
          <a:p>
            <a:pPr lvl="1"/>
            <a:r>
              <a:rPr lang="en-US" dirty="0">
                <a:latin typeface="+mj-lt"/>
              </a:rPr>
              <a:t>Send alerts for system events</a:t>
            </a:r>
          </a:p>
          <a:p>
            <a:pPr marL="0" indent="0">
              <a:buNone/>
            </a:pPr>
            <a:endParaRPr lang="en-US" dirty="0">
              <a:solidFill>
                <a:srgbClr val="387FF9"/>
              </a:solidFill>
              <a:latin typeface="+mj-lt"/>
            </a:endParaRPr>
          </a:p>
          <a:p>
            <a:pPr marL="0" indent="0">
              <a:buNone/>
            </a:pPr>
            <a:r>
              <a:rPr lang="en-US" dirty="0">
                <a:latin typeface="+mj-lt"/>
              </a:rPr>
              <a:t>Full Documentation: </a:t>
            </a:r>
            <a:r>
              <a:rPr lang="en-US" dirty="0">
                <a:latin typeface="+mj-lt"/>
                <a:hlinkClick r:id="rId2"/>
              </a:rPr>
              <a:t>https://theprez.github.io/Manzan/#/</a:t>
            </a:r>
            <a:endParaRPr lang="en-US" dirty="0">
              <a:latin typeface="+mj-lt"/>
            </a:endParaRPr>
          </a:p>
        </p:txBody>
      </p:sp>
      <p:sp>
        <p:nvSpPr>
          <p:cNvPr id="4" name="Title 4">
            <a:extLst>
              <a:ext uri="{FF2B5EF4-FFF2-40B4-BE49-F238E27FC236}">
                <a16:creationId xmlns:a16="http://schemas.microsoft.com/office/drawing/2014/main" id="{D96D8E79-C039-9C28-8F9D-6D7D3CB2DE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Manzan Overview</a:t>
            </a:r>
          </a:p>
        </p:txBody>
      </p:sp>
    </p:spTree>
    <p:extLst>
      <p:ext uri="{BB962C8B-B14F-4D97-AF65-F5344CB8AC3E}">
        <p14:creationId xmlns:p14="http://schemas.microsoft.com/office/powerpoint/2010/main" val="135198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D7446-0AD3-57D6-032E-1F37616026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6D46C-8C90-3D8F-8412-011E81E9BE6E}"/>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4" name="Title 4">
            <a:extLst>
              <a:ext uri="{FF2B5EF4-FFF2-40B4-BE49-F238E27FC236}">
                <a16:creationId xmlns:a16="http://schemas.microsoft.com/office/drawing/2014/main" id="{CF83806A-A770-CB1E-62ED-148033EA843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26BE7B65-AD40-C5F2-786B-2DD4685A9F17}"/>
              </a:ext>
            </a:extLst>
          </p:cNvPr>
          <p:cNvPicPr>
            <a:picLocks noGrp="1" noChangeAspect="1"/>
          </p:cNvPicPr>
          <p:nvPr>
            <p:ph idx="1"/>
          </p:nvPr>
        </p:nvPicPr>
        <p:blipFill>
          <a:blip r:embed="rId2"/>
          <a:stretch>
            <a:fillRect/>
          </a:stretch>
        </p:blipFill>
        <p:spPr>
          <a:xfrm>
            <a:off x="571131" y="1031111"/>
            <a:ext cx="11049738" cy="5167465"/>
          </a:xfrm>
          <a:prstGeom prst="rect">
            <a:avLst/>
          </a:prstGeom>
        </p:spPr>
      </p:pic>
    </p:spTree>
    <p:extLst>
      <p:ext uri="{BB962C8B-B14F-4D97-AF65-F5344CB8AC3E}">
        <p14:creationId xmlns:p14="http://schemas.microsoft.com/office/powerpoint/2010/main" val="417371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2FD9-1464-9C8C-DCB8-61C5856B13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37ADCD-F30F-408D-71E8-1F70B1A3A29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Current State of System Management on IBM i</a:t>
            </a:r>
            <a:endParaRPr lang="en-CA" sz="4500" b="1" dirty="0">
              <a:latin typeface="+mj-lt"/>
            </a:endParaRPr>
          </a:p>
        </p:txBody>
      </p:sp>
      <p:sp>
        <p:nvSpPr>
          <p:cNvPr id="2" name="Slide Number Placeholder 1">
            <a:extLst>
              <a:ext uri="{FF2B5EF4-FFF2-40B4-BE49-F238E27FC236}">
                <a16:creationId xmlns:a16="http://schemas.microsoft.com/office/drawing/2014/main" id="{AD07D796-0118-5158-D65B-C087282352F6}"/>
              </a:ext>
            </a:extLst>
          </p:cNvPr>
          <p:cNvSpPr>
            <a:spLocks noGrp="1"/>
          </p:cNvSpPr>
          <p:nvPr>
            <p:ph type="sldNum" sz="quarter" idx="10"/>
          </p:nvPr>
        </p:nvSpPr>
        <p:spPr/>
        <p:txBody>
          <a:bodyPr/>
          <a:lstStyle/>
          <a:p>
            <a:fld id="{D0BE6F14-FF48-0F4F-A8AA-2E3F25371E4A}" type="slidenum">
              <a:rPr lang="en-US" smtClean="0"/>
              <a:pPr/>
              <a:t>3</a:t>
            </a:fld>
            <a:endParaRPr lang="en-US" dirty="0"/>
          </a:p>
        </p:txBody>
      </p:sp>
    </p:spTree>
    <p:extLst>
      <p:ext uri="{BB962C8B-B14F-4D97-AF65-F5344CB8AC3E}">
        <p14:creationId xmlns:p14="http://schemas.microsoft.com/office/powerpoint/2010/main" val="164942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48C7-374A-8CC3-D2B5-ED052483E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E78D8-31BD-C893-DE03-02112AD59CAE}"/>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Title 4">
            <a:extLst>
              <a:ext uri="{FF2B5EF4-FFF2-40B4-BE49-F238E27FC236}">
                <a16:creationId xmlns:a16="http://schemas.microsoft.com/office/drawing/2014/main" id="{355A4E40-D873-B20B-6E11-84BEB1D19CE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inputs?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0A8E5ACC-E906-1BB6-D021-C618F5B7EE88}"/>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25" name="Straight Connector 24">
            <a:extLst>
              <a:ext uri="{FF2B5EF4-FFF2-40B4-BE49-F238E27FC236}">
                <a16:creationId xmlns:a16="http://schemas.microsoft.com/office/drawing/2014/main" id="{1CDD4DDD-F157-91F7-7DCB-29C4FC148A3A}"/>
              </a:ext>
            </a:extLst>
          </p:cNvPr>
          <p:cNvCxnSpPr>
            <a:cxnSpLocks/>
          </p:cNvCxnSpPr>
          <p:nvPr/>
        </p:nvCxnSpPr>
        <p:spPr>
          <a:xfrm>
            <a:off x="9462138" y="1709738"/>
            <a:ext cx="0" cy="942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553CE49-6053-2D34-C294-3274C5D8C5F0}"/>
              </a:ext>
            </a:extLst>
          </p:cNvPr>
          <p:cNvSpPr txBox="1"/>
          <p:nvPr/>
        </p:nvSpPr>
        <p:spPr>
          <a:xfrm>
            <a:off x="282703" y="1390021"/>
            <a:ext cx="2891117" cy="4524315"/>
          </a:xfrm>
          <a:prstGeom prst="rect">
            <a:avLst/>
          </a:prstGeom>
          <a:noFill/>
        </p:spPr>
        <p:txBody>
          <a:bodyPr wrap="square">
            <a:spAutoFit/>
          </a:bodyPr>
          <a:lstStyle/>
          <a:p>
            <a:r>
              <a:rPr lang="en-US" dirty="0">
                <a:solidFill>
                  <a:srgbClr val="387FF9"/>
                </a:solidFill>
                <a:latin typeface="+mj-lt"/>
              </a:rPr>
              <a:t>Inputs: Sources of your data</a:t>
            </a:r>
          </a:p>
          <a:p>
            <a:endParaRPr lang="en-US" dirty="0">
              <a:latin typeface="+mj-lt"/>
            </a:endParaRPr>
          </a:p>
          <a:p>
            <a:pPr marL="285750" indent="-285750">
              <a:buFont typeface="Arial" panose="020B0604020202020204" pitchFamily="34" charset="0"/>
              <a:buChar char="•"/>
            </a:pPr>
            <a:r>
              <a:rPr lang="en-US" dirty="0">
                <a:latin typeface="+mj-lt"/>
              </a:rPr>
              <a:t>Stream file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watch facility (STRWCH)</a:t>
            </a:r>
          </a:p>
          <a:p>
            <a:pPr marL="742939" lvl="1" indent="-285750">
              <a:buFont typeface="Arial" panose="020B0604020202020204" pitchFamily="34" charset="0"/>
              <a:buChar char="•"/>
            </a:pPr>
            <a:r>
              <a:rPr lang="en-US" dirty="0">
                <a:latin typeface="+mj-lt"/>
              </a:rPr>
              <a:t>MSGQ</a:t>
            </a:r>
          </a:p>
          <a:p>
            <a:pPr marL="742939" lvl="1" indent="-285750">
              <a:buFont typeface="Arial" panose="020B0604020202020204" pitchFamily="34" charset="0"/>
              <a:buChar char="•"/>
            </a:pPr>
            <a:r>
              <a:rPr lang="en-US" dirty="0">
                <a:latin typeface="+mj-lt"/>
              </a:rPr>
              <a:t>LIC logs</a:t>
            </a:r>
          </a:p>
          <a:p>
            <a:pPr marL="742939" lvl="1" indent="-285750">
              <a:buFont typeface="Arial" panose="020B0604020202020204" pitchFamily="34" charset="0"/>
              <a:buChar char="•"/>
            </a:pPr>
            <a:r>
              <a:rPr lang="en-US" dirty="0">
                <a:latin typeface="+mj-lt"/>
              </a:rPr>
              <a:t>PAL logs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System exit points</a:t>
            </a:r>
            <a:br>
              <a:rPr lang="en-US" dirty="0">
                <a:latin typeface="+mj-lt"/>
              </a:rPr>
            </a:br>
            <a:r>
              <a:rPr lang="en-US" dirty="0">
                <a:latin typeface="+mj-lt"/>
              </a:rPr>
              <a:t>(</a:t>
            </a:r>
            <a:r>
              <a:rPr lang="en-US" i="1" dirty="0">
                <a:latin typeface="+mj-lt"/>
              </a:rPr>
              <a:t>coming soon</a:t>
            </a:r>
            <a:r>
              <a:rPr lang="en-US" dirty="0">
                <a:latin typeface="+mj-lt"/>
              </a:rPr>
              <a:t>)</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Audit journals</a:t>
            </a:r>
            <a:br>
              <a:rPr lang="en-US" dirty="0">
                <a:latin typeface="+mj-lt"/>
              </a:rPr>
            </a:br>
            <a:r>
              <a:rPr lang="en-US" dirty="0">
                <a:latin typeface="+mj-lt"/>
              </a:rPr>
              <a:t>(</a:t>
            </a:r>
            <a:r>
              <a:rPr lang="en-US" i="1" dirty="0">
                <a:latin typeface="+mj-lt"/>
              </a:rPr>
              <a:t>coming soon</a:t>
            </a:r>
            <a:r>
              <a:rPr lang="en-US" dirty="0">
                <a:latin typeface="+mj-lt"/>
              </a:rPr>
              <a:t>)</a:t>
            </a:r>
          </a:p>
        </p:txBody>
      </p:sp>
      <p:cxnSp>
        <p:nvCxnSpPr>
          <p:cNvPr id="10" name="Connector: Elbow 9">
            <a:extLst>
              <a:ext uri="{FF2B5EF4-FFF2-40B4-BE49-F238E27FC236}">
                <a16:creationId xmlns:a16="http://schemas.microsoft.com/office/drawing/2014/main" id="{2F86950C-617A-21FF-7812-8A62C41FB078}"/>
              </a:ext>
            </a:extLst>
          </p:cNvPr>
          <p:cNvCxnSpPr>
            <a:cxnSpLocks/>
          </p:cNvCxnSpPr>
          <p:nvPr/>
        </p:nvCxnSpPr>
        <p:spPr>
          <a:xfrm flipV="1">
            <a:off x="3451394" y="2651760"/>
            <a:ext cx="6022806" cy="1104350"/>
          </a:xfrm>
          <a:prstGeom prst="bentConnector3">
            <a:avLst>
              <a:gd name="adj1" fmla="val 54099"/>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F9F4477C-E401-40E2-BA4B-B6D07A6B3581}"/>
              </a:ext>
            </a:extLst>
          </p:cNvPr>
          <p:cNvCxnSpPr>
            <a:cxnSpLocks/>
          </p:cNvCxnSpPr>
          <p:nvPr/>
        </p:nvCxnSpPr>
        <p:spPr>
          <a:xfrm flipV="1">
            <a:off x="3451394" y="1718181"/>
            <a:ext cx="6022806" cy="2037929"/>
          </a:xfrm>
          <a:prstGeom prst="bentConnector3">
            <a:avLst>
              <a:gd name="adj1" fmla="val -709"/>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48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06E1-6E4D-10D4-6433-36D4FE988E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4F3C8-705D-55A0-EBDC-D016C8566FA5}"/>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Title 4">
            <a:extLst>
              <a:ext uri="{FF2B5EF4-FFF2-40B4-BE49-F238E27FC236}">
                <a16:creationId xmlns:a16="http://schemas.microsoft.com/office/drawing/2014/main" id="{C165C540-2F82-3B15-F616-36295AB3A50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So practically what can Manzan monitor?</a:t>
            </a:r>
          </a:p>
        </p:txBody>
      </p:sp>
      <p:graphicFrame>
        <p:nvGraphicFramePr>
          <p:cNvPr id="7" name="Diagram 6">
            <a:extLst>
              <a:ext uri="{FF2B5EF4-FFF2-40B4-BE49-F238E27FC236}">
                <a16:creationId xmlns:a16="http://schemas.microsoft.com/office/drawing/2014/main" id="{1A4D8CD9-26AC-2895-96CB-B8F9613475A1}"/>
              </a:ext>
            </a:extLst>
          </p:cNvPr>
          <p:cNvGraphicFramePr/>
          <p:nvPr>
            <p:extLst>
              <p:ext uri="{D42A27DB-BD31-4B8C-83A1-F6EECF244321}">
                <p14:modId xmlns:p14="http://schemas.microsoft.com/office/powerpoint/2010/main" val="2813613237"/>
              </p:ext>
            </p:extLst>
          </p:nvPr>
        </p:nvGraphicFramePr>
        <p:xfrm>
          <a:off x="664087" y="1023442"/>
          <a:ext cx="10863826" cy="512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668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DBEA-B6F1-A074-BFEF-A950FB26B5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4418B-9E51-A50A-5C30-91D40C9DFDB2}"/>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Title 4">
            <a:extLst>
              <a:ext uri="{FF2B5EF4-FFF2-40B4-BE49-F238E27FC236}">
                <a16:creationId xmlns:a16="http://schemas.microsoft.com/office/drawing/2014/main" id="{4A7D058E-57AA-493F-577E-29967C5ECB0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are destinations?</a:t>
            </a:r>
          </a:p>
        </p:txBody>
      </p:sp>
      <p:pic>
        <p:nvPicPr>
          <p:cNvPr id="8" name="Content Placeholder 7" descr="A picture containing text, screenshot, diagram, line&#10;&#10;Description automatically generated">
            <a:extLst>
              <a:ext uri="{FF2B5EF4-FFF2-40B4-BE49-F238E27FC236}">
                <a16:creationId xmlns:a16="http://schemas.microsoft.com/office/drawing/2014/main" id="{8C3D07BF-5FA2-C83F-2F97-7B0D47F60C4E}"/>
              </a:ext>
            </a:extLst>
          </p:cNvPr>
          <p:cNvPicPr>
            <a:picLocks noGrp="1" noChangeAspect="1"/>
          </p:cNvPicPr>
          <p:nvPr>
            <p:ph idx="1"/>
          </p:nvPr>
        </p:nvPicPr>
        <p:blipFill>
          <a:blip r:embed="rId2"/>
          <a:stretch>
            <a:fillRect/>
          </a:stretch>
        </p:blipFill>
        <p:spPr>
          <a:xfrm>
            <a:off x="3266345" y="1718181"/>
            <a:ext cx="8670160" cy="4054643"/>
          </a:xfrm>
          <a:prstGeom prst="rect">
            <a:avLst/>
          </a:prstGeom>
        </p:spPr>
      </p:pic>
      <p:cxnSp>
        <p:nvCxnSpPr>
          <p:cNvPr id="14" name="Connector: Elbow 13">
            <a:extLst>
              <a:ext uri="{FF2B5EF4-FFF2-40B4-BE49-F238E27FC236}">
                <a16:creationId xmlns:a16="http://schemas.microsoft.com/office/drawing/2014/main" id="{F71B81D3-65BA-BBE5-7EC3-33B13E43B41F}"/>
              </a:ext>
            </a:extLst>
          </p:cNvPr>
          <p:cNvCxnSpPr>
            <a:cxnSpLocks/>
          </p:cNvCxnSpPr>
          <p:nvPr/>
        </p:nvCxnSpPr>
        <p:spPr>
          <a:xfrm flipV="1">
            <a:off x="6687312" y="1945811"/>
            <a:ext cx="5210366" cy="2295715"/>
          </a:xfrm>
          <a:prstGeom prst="bentConnector3">
            <a:avLst>
              <a:gd name="adj1" fmla="val 67257"/>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5CB0CD-5510-AC64-9B6A-530ED7CD147F}"/>
              </a:ext>
            </a:extLst>
          </p:cNvPr>
          <p:cNvCxnSpPr>
            <a:cxnSpLocks/>
          </p:cNvCxnSpPr>
          <p:nvPr/>
        </p:nvCxnSpPr>
        <p:spPr>
          <a:xfrm>
            <a:off x="11887200" y="1935333"/>
            <a:ext cx="0" cy="32146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1269C45-0C14-5849-3A6A-A7A9A1255E97}"/>
              </a:ext>
            </a:extLst>
          </p:cNvPr>
          <p:cNvSpPr txBox="1"/>
          <p:nvPr/>
        </p:nvSpPr>
        <p:spPr>
          <a:xfrm>
            <a:off x="294322" y="1002787"/>
            <a:ext cx="3115231" cy="5632311"/>
          </a:xfrm>
          <a:prstGeom prst="rect">
            <a:avLst/>
          </a:prstGeom>
          <a:noFill/>
        </p:spPr>
        <p:txBody>
          <a:bodyPr wrap="square">
            <a:spAutoFit/>
          </a:bodyPr>
          <a:lstStyle/>
          <a:p>
            <a:r>
              <a:rPr lang="en-US" dirty="0">
                <a:solidFill>
                  <a:srgbClr val="387FF9"/>
                </a:solidFill>
                <a:latin typeface="+mj-lt"/>
              </a:rPr>
              <a:t>Destinations: Locations to send data</a:t>
            </a:r>
          </a:p>
          <a:p>
            <a:endParaRPr lang="en-US" dirty="0">
              <a:latin typeface="+mj-lt"/>
            </a:endParaRPr>
          </a:p>
          <a:p>
            <a:pPr marL="285750" indent="-285750">
              <a:buFont typeface="Arial" panose="020B0604020202020204" pitchFamily="34" charset="0"/>
              <a:buChar char="•"/>
            </a:pPr>
            <a:r>
              <a:rPr lang="en-US" dirty="0">
                <a:latin typeface="+mj-lt"/>
              </a:rPr>
              <a:t>Built-in supported destinations:</a:t>
            </a:r>
          </a:p>
          <a:p>
            <a:pPr marL="742939" lvl="1" indent="-285750">
              <a:buFont typeface="Arial" panose="020B0604020202020204" pitchFamily="34" charset="0"/>
              <a:buChar char="•"/>
            </a:pPr>
            <a:r>
              <a:rPr lang="en-US" dirty="0">
                <a:latin typeface="+mj-lt"/>
              </a:rPr>
              <a:t>HTTP/HTTPS endpoints (REST, etc.)</a:t>
            </a:r>
          </a:p>
          <a:p>
            <a:pPr marL="742939" lvl="1" indent="-285750">
              <a:buFont typeface="Arial" panose="020B0604020202020204" pitchFamily="34" charset="0"/>
              <a:buChar char="•"/>
            </a:pPr>
            <a:r>
              <a:rPr lang="en-US" dirty="0">
                <a:latin typeface="+mj-lt"/>
              </a:rPr>
              <a:t>Email (SMTP/SMTPS)</a:t>
            </a:r>
          </a:p>
          <a:p>
            <a:pPr marL="742939" lvl="1" indent="-285750">
              <a:buFont typeface="Arial" panose="020B0604020202020204" pitchFamily="34" charset="0"/>
              <a:buChar char="•"/>
            </a:pPr>
            <a:r>
              <a:rPr lang="en-US" dirty="0">
                <a:latin typeface="+mj-lt"/>
              </a:rPr>
              <a:t>SMS (via Twilio)</a:t>
            </a:r>
          </a:p>
          <a:p>
            <a:pPr marL="742939" lvl="1" indent="-285750">
              <a:buFont typeface="Arial" panose="020B0604020202020204" pitchFamily="34" charset="0"/>
              <a:buChar char="•"/>
            </a:pPr>
            <a:r>
              <a:rPr lang="en-US" dirty="0">
                <a:latin typeface="+mj-lt"/>
              </a:rPr>
              <a:t>Slack</a:t>
            </a:r>
          </a:p>
          <a:p>
            <a:pPr marL="742939" lvl="1" indent="-285750">
              <a:buFont typeface="Arial" panose="020B0604020202020204" pitchFamily="34" charset="0"/>
              <a:buChar char="•"/>
            </a:pPr>
            <a:r>
              <a:rPr lang="en-US" dirty="0">
                <a:latin typeface="+mj-lt"/>
              </a:rPr>
              <a:t>FluentD</a:t>
            </a:r>
          </a:p>
          <a:p>
            <a:pPr marL="742939" lvl="1" indent="-285750">
              <a:buFont typeface="Arial" panose="020B0604020202020204" pitchFamily="34" charset="0"/>
              <a:buChar char="•"/>
            </a:pPr>
            <a:r>
              <a:rPr lang="en-US" dirty="0">
                <a:latin typeface="+mj-lt"/>
              </a:rPr>
              <a:t>Kafka</a:t>
            </a:r>
          </a:p>
          <a:p>
            <a:pPr marL="742939" lvl="1" indent="-285750">
              <a:buFont typeface="Arial" panose="020B0604020202020204" pitchFamily="34" charset="0"/>
              <a:buChar char="•"/>
            </a:pPr>
            <a:r>
              <a:rPr lang="en-US" dirty="0">
                <a:latin typeface="+mj-lt"/>
              </a:rPr>
              <a:t>Sentry</a:t>
            </a:r>
          </a:p>
          <a:p>
            <a:pPr marL="742939" lvl="1" indent="-285750">
              <a:buFont typeface="Arial" panose="020B0604020202020204" pitchFamily="34" charset="0"/>
              <a:buChar char="•"/>
            </a:pPr>
            <a:r>
              <a:rPr lang="en-US" dirty="0">
                <a:latin typeface="+mj-lt"/>
              </a:rPr>
              <a:t>Grafana Loki</a:t>
            </a:r>
          </a:p>
          <a:p>
            <a:pPr marL="742939" lvl="1" indent="-285750">
              <a:buFont typeface="Arial" panose="020B0604020202020204" pitchFamily="34" charset="0"/>
              <a:buChar char="•"/>
            </a:pPr>
            <a:r>
              <a:rPr lang="en-US" dirty="0">
                <a:latin typeface="+mj-lt"/>
              </a:rPr>
              <a:t>Google Pub/Sub</a:t>
            </a:r>
          </a:p>
          <a:p>
            <a:pPr marL="742939" lvl="1" indent="-285750">
              <a:buFont typeface="Arial" panose="020B0604020202020204" pitchFamily="34" charset="0"/>
              <a:buChar char="•"/>
            </a:pPr>
            <a:r>
              <a:rPr lang="en-US" dirty="0">
                <a:latin typeface="+mj-lt"/>
              </a:rPr>
              <a:t>ActiveMQ</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Custom ILE Code</a:t>
            </a:r>
          </a:p>
          <a:p>
            <a:endParaRPr lang="en-US" dirty="0">
              <a:latin typeface="+mj-lt"/>
            </a:endParaRPr>
          </a:p>
        </p:txBody>
      </p:sp>
      <p:cxnSp>
        <p:nvCxnSpPr>
          <p:cNvPr id="10" name="Connector: Elbow 9">
            <a:extLst>
              <a:ext uri="{FF2B5EF4-FFF2-40B4-BE49-F238E27FC236}">
                <a16:creationId xmlns:a16="http://schemas.microsoft.com/office/drawing/2014/main" id="{38764526-F21F-1642-826A-5AF70AC7986D}"/>
              </a:ext>
            </a:extLst>
          </p:cNvPr>
          <p:cNvCxnSpPr>
            <a:cxnSpLocks/>
          </p:cNvCxnSpPr>
          <p:nvPr/>
        </p:nvCxnSpPr>
        <p:spPr>
          <a:xfrm>
            <a:off x="6687312" y="4241526"/>
            <a:ext cx="5210366" cy="900594"/>
          </a:xfrm>
          <a:prstGeom prst="bentConnector3">
            <a:avLst>
              <a:gd name="adj1" fmla="val 220"/>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01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D7AF6-439F-E8D0-695D-89FBFC6CF6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967C9-6243-C796-6856-60C770FC7967}"/>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4" name="Title 4">
            <a:extLst>
              <a:ext uri="{FF2B5EF4-FFF2-40B4-BE49-F238E27FC236}">
                <a16:creationId xmlns:a16="http://schemas.microsoft.com/office/drawing/2014/main" id="{69122382-E17E-7BDA-FEC3-4F7ABCAA7A74}"/>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Can Manzan send data anywhere? </a:t>
            </a:r>
          </a:p>
        </p:txBody>
      </p:sp>
      <p:sp>
        <p:nvSpPr>
          <p:cNvPr id="6" name="Content Placeholder 5">
            <a:extLst>
              <a:ext uri="{FF2B5EF4-FFF2-40B4-BE49-F238E27FC236}">
                <a16:creationId xmlns:a16="http://schemas.microsoft.com/office/drawing/2014/main" id="{AA1751C3-0D87-8DA4-F81C-5CF0E3443F2F}"/>
              </a:ext>
            </a:extLst>
          </p:cNvPr>
          <p:cNvSpPr>
            <a:spLocks noGrp="1"/>
          </p:cNvSpPr>
          <p:nvPr>
            <p:ph idx="1"/>
          </p:nvPr>
        </p:nvSpPr>
        <p:spPr>
          <a:xfrm>
            <a:off x="308385" y="834999"/>
            <a:ext cx="5473850" cy="5233840"/>
          </a:xfrm>
        </p:spPr>
        <p:txBody>
          <a:bodyPr/>
          <a:lstStyle/>
          <a:p>
            <a:r>
              <a:rPr lang="en-CA" dirty="0">
                <a:latin typeface="+mj-lt"/>
              </a:rPr>
              <a:t>Many destinations are already working, but there are more to come</a:t>
            </a:r>
          </a:p>
          <a:p>
            <a:pPr marL="0" indent="0">
              <a:buNone/>
            </a:pPr>
            <a:endParaRPr lang="en-CA" dirty="0">
              <a:latin typeface="+mj-lt"/>
            </a:endParaRPr>
          </a:p>
          <a:p>
            <a:r>
              <a:rPr lang="en-CA" dirty="0">
                <a:latin typeface="+mj-lt"/>
              </a:rPr>
              <a:t>Track supported destinations: </a:t>
            </a:r>
            <a:r>
              <a:rPr lang="en-CA" dirty="0">
                <a:latin typeface="+mj-lt"/>
                <a:hlinkClick r:id="rId2"/>
              </a:rPr>
              <a:t>https://theprez.github.io/Manzan/#/?id=where-can-i-send-these-events</a:t>
            </a:r>
            <a:endParaRPr lang="en-CA" dirty="0">
              <a:latin typeface="+mj-lt"/>
            </a:endParaRPr>
          </a:p>
          <a:p>
            <a:endParaRPr lang="en-CA" dirty="0">
              <a:latin typeface="+mj-lt"/>
            </a:endParaRPr>
          </a:p>
          <a:p>
            <a:r>
              <a:rPr lang="en-US" dirty="0">
                <a:latin typeface="+mj-lt"/>
              </a:rPr>
              <a:t>Desired target not on the list? Please open an issue to the repository and let us know!</a:t>
            </a:r>
          </a:p>
        </p:txBody>
      </p:sp>
      <p:pic>
        <p:nvPicPr>
          <p:cNvPr id="5" name="Picture 4">
            <a:extLst>
              <a:ext uri="{FF2B5EF4-FFF2-40B4-BE49-F238E27FC236}">
                <a16:creationId xmlns:a16="http://schemas.microsoft.com/office/drawing/2014/main" id="{61CA5910-51C7-5EAC-0D08-C3AA47655372}"/>
              </a:ext>
            </a:extLst>
          </p:cNvPr>
          <p:cNvPicPr>
            <a:picLocks noChangeAspect="1"/>
          </p:cNvPicPr>
          <p:nvPr/>
        </p:nvPicPr>
        <p:blipFill>
          <a:blip r:embed="rId3"/>
          <a:stretch>
            <a:fillRect/>
          </a:stretch>
        </p:blipFill>
        <p:spPr>
          <a:xfrm>
            <a:off x="6731853" y="866375"/>
            <a:ext cx="4482994" cy="5510715"/>
          </a:xfrm>
          <a:prstGeom prst="rect">
            <a:avLst/>
          </a:prstGeom>
          <a:ln w="38100">
            <a:solidFill>
              <a:schemeClr val="tx1"/>
            </a:solidFill>
          </a:ln>
        </p:spPr>
      </p:pic>
    </p:spTree>
    <p:extLst>
      <p:ext uri="{BB962C8B-B14F-4D97-AF65-F5344CB8AC3E}">
        <p14:creationId xmlns:p14="http://schemas.microsoft.com/office/powerpoint/2010/main" val="1281916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93BC4-E3C4-8145-1C01-F280FDC62298}"/>
            </a:ext>
          </a:extLst>
        </p:cNvPr>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397BA153-0673-0C03-CE01-C940E708CA9E}"/>
              </a:ext>
            </a:extLst>
          </p:cNvPr>
          <p:cNvSpPr>
            <a:spLocks noGrp="1"/>
          </p:cNvSpPr>
          <p:nvPr>
            <p:ph idx="1"/>
          </p:nvPr>
        </p:nvSpPr>
        <p:spPr>
          <a:xfrm>
            <a:off x="401692" y="953965"/>
            <a:ext cx="5924373" cy="5664222"/>
          </a:xfrm>
        </p:spPr>
        <p:txBody>
          <a:bodyPr lIns="91440" tIns="45720" rIns="91440" bIns="45720" anchor="t">
            <a:noAutofit/>
          </a:bodyPr>
          <a:lstStyle/>
          <a:p>
            <a:pPr marL="0" indent="0">
              <a:buNone/>
            </a:pPr>
            <a:r>
              <a:rPr lang="en-US" dirty="0">
                <a:solidFill>
                  <a:srgbClr val="387FF9"/>
                </a:solidFill>
                <a:latin typeface="+mj-lt"/>
              </a:rPr>
              <a:t>Handler</a:t>
            </a:r>
          </a:p>
          <a:p>
            <a:endParaRPr lang="en-US" dirty="0">
              <a:latin typeface="+mj-lt"/>
            </a:endParaRPr>
          </a:p>
          <a:p>
            <a:r>
              <a:rPr lang="en-US" dirty="0">
                <a:latin typeface="+mj-lt"/>
              </a:rPr>
              <a:t>Start system watches based on config files (</a:t>
            </a:r>
            <a:r>
              <a:rPr lang="en-US" dirty="0">
                <a:solidFill>
                  <a:srgbClr val="1670FF"/>
                </a:solidFill>
                <a:latin typeface="+mj-lt"/>
              </a:rPr>
              <a:t>data.ini</a:t>
            </a:r>
            <a:r>
              <a:rPr lang="en-US" dirty="0">
                <a:latin typeface="+mj-lt"/>
              </a:rPr>
              <a:t>)</a:t>
            </a:r>
          </a:p>
          <a:p>
            <a:endParaRPr lang="en-US" dirty="0">
              <a:latin typeface="+mj-lt"/>
            </a:endParaRPr>
          </a:p>
          <a:p>
            <a:r>
              <a:rPr lang="en-US" dirty="0">
                <a:latin typeface="+mj-lt"/>
              </a:rPr>
              <a:t>Transform system event data into structured format</a:t>
            </a:r>
          </a:p>
          <a:p>
            <a:endParaRPr lang="en-US" dirty="0">
              <a:latin typeface="+mj-lt"/>
            </a:endParaRPr>
          </a:p>
          <a:p>
            <a:r>
              <a:rPr lang="en-US" dirty="0">
                <a:latin typeface="+mj-lt"/>
              </a:rPr>
              <a:t>Add structured data to table or send over socket</a:t>
            </a:r>
          </a:p>
          <a:p>
            <a:pPr marL="0" indent="0">
              <a:buNone/>
            </a:pPr>
            <a:endParaRPr lang="en-US" dirty="0">
              <a:latin typeface="+mj-lt"/>
            </a:endParaRPr>
          </a:p>
          <a:p>
            <a:pPr marL="0" indent="0">
              <a:buNone/>
            </a:pPr>
            <a:r>
              <a:rPr lang="en-US" dirty="0">
                <a:solidFill>
                  <a:srgbClr val="387FF9"/>
                </a:solidFill>
                <a:latin typeface="+mj-lt"/>
              </a:rPr>
              <a:t>Distributor</a:t>
            </a:r>
          </a:p>
          <a:p>
            <a:pPr marL="0" indent="0">
              <a:buNone/>
            </a:pPr>
            <a:endParaRPr lang="en-US" dirty="0">
              <a:latin typeface="+mj-lt"/>
            </a:endParaRPr>
          </a:p>
          <a:p>
            <a:r>
              <a:rPr lang="en-US" dirty="0">
                <a:latin typeface="+mj-lt"/>
              </a:rPr>
              <a:t>Fetch data off table or via socket</a:t>
            </a:r>
          </a:p>
          <a:p>
            <a:endParaRPr lang="en-US" dirty="0">
              <a:latin typeface="+mj-lt"/>
            </a:endParaRPr>
          </a:p>
          <a:p>
            <a:r>
              <a:rPr lang="en-US" dirty="0">
                <a:latin typeface="+mj-lt"/>
              </a:rPr>
              <a:t>Send data to destinations using Apache Camel based on config files (</a:t>
            </a:r>
            <a:r>
              <a:rPr lang="en-US" dirty="0">
                <a:solidFill>
                  <a:srgbClr val="1670FF"/>
                </a:solidFill>
                <a:latin typeface="+mj-lt"/>
              </a:rPr>
              <a:t>dests.ini</a:t>
            </a:r>
            <a:r>
              <a:rPr lang="en-US" dirty="0">
                <a:latin typeface="+mj-lt"/>
              </a:rPr>
              <a:t>)</a:t>
            </a:r>
          </a:p>
          <a:p>
            <a:endParaRPr lang="en-US" dirty="0">
              <a:latin typeface="+mj-lt"/>
            </a:endParaRPr>
          </a:p>
          <a:p>
            <a:endParaRPr lang="en-US" dirty="0">
              <a:latin typeface="+mj-lt"/>
            </a:endParaRPr>
          </a:p>
        </p:txBody>
      </p:sp>
      <p:sp>
        <p:nvSpPr>
          <p:cNvPr id="2" name="Slide Number Placeholder 1">
            <a:extLst>
              <a:ext uri="{FF2B5EF4-FFF2-40B4-BE49-F238E27FC236}">
                <a16:creationId xmlns:a16="http://schemas.microsoft.com/office/drawing/2014/main" id="{F157E5A5-F9ED-A5C9-1734-FA538CBE39D7}"/>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
        <p:nvSpPr>
          <p:cNvPr id="4" name="Title 4">
            <a:extLst>
              <a:ext uri="{FF2B5EF4-FFF2-40B4-BE49-F238E27FC236}">
                <a16:creationId xmlns:a16="http://schemas.microsoft.com/office/drawing/2014/main" id="{ABD13235-4B62-00D7-9CD7-058255CC9A9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Understanding the Architecture: Handler and Distributor</a:t>
            </a:r>
          </a:p>
        </p:txBody>
      </p:sp>
      <p:pic>
        <p:nvPicPr>
          <p:cNvPr id="13" name="Picture 12">
            <a:extLst>
              <a:ext uri="{FF2B5EF4-FFF2-40B4-BE49-F238E27FC236}">
                <a16:creationId xmlns:a16="http://schemas.microsoft.com/office/drawing/2014/main" id="{25F131DA-2996-896D-5F75-A26AB9F19FEA}"/>
              </a:ext>
            </a:extLst>
          </p:cNvPr>
          <p:cNvPicPr>
            <a:picLocks noChangeAspect="1"/>
          </p:cNvPicPr>
          <p:nvPr/>
        </p:nvPicPr>
        <p:blipFill>
          <a:blip r:embed="rId2"/>
          <a:stretch>
            <a:fillRect/>
          </a:stretch>
        </p:blipFill>
        <p:spPr>
          <a:xfrm>
            <a:off x="6691095" y="1314990"/>
            <a:ext cx="4685039" cy="3124638"/>
          </a:xfrm>
          <a:prstGeom prst="rect">
            <a:avLst/>
          </a:prstGeom>
          <a:ln w="38100">
            <a:solidFill>
              <a:schemeClr val="tx1"/>
            </a:solidFill>
          </a:ln>
        </p:spPr>
      </p:pic>
      <p:pic>
        <p:nvPicPr>
          <p:cNvPr id="17" name="Picture 16">
            <a:extLst>
              <a:ext uri="{FF2B5EF4-FFF2-40B4-BE49-F238E27FC236}">
                <a16:creationId xmlns:a16="http://schemas.microsoft.com/office/drawing/2014/main" id="{DD04B0F3-0B1C-6378-25FF-F04D5C96FE9E}"/>
              </a:ext>
            </a:extLst>
          </p:cNvPr>
          <p:cNvPicPr>
            <a:picLocks noChangeAspect="1"/>
          </p:cNvPicPr>
          <p:nvPr/>
        </p:nvPicPr>
        <p:blipFill>
          <a:blip r:embed="rId3"/>
          <a:stretch>
            <a:fillRect/>
          </a:stretch>
        </p:blipFill>
        <p:spPr>
          <a:xfrm>
            <a:off x="6691095" y="5152298"/>
            <a:ext cx="4685039" cy="946105"/>
          </a:xfrm>
          <a:prstGeom prst="rect">
            <a:avLst/>
          </a:prstGeom>
          <a:ln w="38100">
            <a:solidFill>
              <a:schemeClr val="tx1"/>
            </a:solidFill>
          </a:ln>
        </p:spPr>
      </p:pic>
      <p:sp>
        <p:nvSpPr>
          <p:cNvPr id="20" name="TextBox 19">
            <a:extLst>
              <a:ext uri="{FF2B5EF4-FFF2-40B4-BE49-F238E27FC236}">
                <a16:creationId xmlns:a16="http://schemas.microsoft.com/office/drawing/2014/main" id="{F09BAD74-2A56-66CD-F264-AFB68A4DD0B9}"/>
              </a:ext>
            </a:extLst>
          </p:cNvPr>
          <p:cNvSpPr txBox="1"/>
          <p:nvPr/>
        </p:nvSpPr>
        <p:spPr>
          <a:xfrm>
            <a:off x="6691094" y="919282"/>
            <a:ext cx="4685039" cy="369332"/>
          </a:xfrm>
          <a:prstGeom prst="rect">
            <a:avLst/>
          </a:prstGeom>
          <a:noFill/>
        </p:spPr>
        <p:txBody>
          <a:bodyPr wrap="square">
            <a:spAutoFit/>
          </a:bodyPr>
          <a:lstStyle/>
          <a:p>
            <a:pPr algn="ctr"/>
            <a:r>
              <a:rPr lang="en-US" dirty="0">
                <a:solidFill>
                  <a:srgbClr val="1670FF"/>
                </a:solidFill>
                <a:latin typeface="+mj-lt"/>
              </a:rPr>
              <a:t>Data From Message Queue</a:t>
            </a:r>
            <a:endParaRPr lang="en-CA" dirty="0">
              <a:solidFill>
                <a:srgbClr val="1670FF"/>
              </a:solidFill>
            </a:endParaRPr>
          </a:p>
        </p:txBody>
      </p:sp>
      <p:sp>
        <p:nvSpPr>
          <p:cNvPr id="21" name="TextBox 20">
            <a:extLst>
              <a:ext uri="{FF2B5EF4-FFF2-40B4-BE49-F238E27FC236}">
                <a16:creationId xmlns:a16="http://schemas.microsoft.com/office/drawing/2014/main" id="{342D31C2-4362-307A-A4A0-6802472EA57A}"/>
              </a:ext>
            </a:extLst>
          </p:cNvPr>
          <p:cNvSpPr txBox="1"/>
          <p:nvPr/>
        </p:nvSpPr>
        <p:spPr>
          <a:xfrm>
            <a:off x="6691095" y="4756590"/>
            <a:ext cx="4685039" cy="369332"/>
          </a:xfrm>
          <a:prstGeom prst="rect">
            <a:avLst/>
          </a:prstGeom>
          <a:noFill/>
        </p:spPr>
        <p:txBody>
          <a:bodyPr wrap="square">
            <a:spAutoFit/>
          </a:bodyPr>
          <a:lstStyle/>
          <a:p>
            <a:pPr algn="ctr"/>
            <a:r>
              <a:rPr lang="en-US" dirty="0">
                <a:solidFill>
                  <a:srgbClr val="1670FF"/>
                </a:solidFill>
                <a:latin typeface="+mj-lt"/>
              </a:rPr>
              <a:t>Data From Stream File</a:t>
            </a:r>
            <a:endParaRPr lang="en-CA" dirty="0">
              <a:solidFill>
                <a:srgbClr val="1670FF"/>
              </a:solidFill>
            </a:endParaRPr>
          </a:p>
        </p:txBody>
      </p:sp>
    </p:spTree>
    <p:extLst>
      <p:ext uri="{BB962C8B-B14F-4D97-AF65-F5344CB8AC3E}">
        <p14:creationId xmlns:p14="http://schemas.microsoft.com/office/powerpoint/2010/main" val="414493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795-357E-E026-0E1E-DD9C0DA56C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303FC-D24B-B394-2A8B-781B2770C33D}"/>
              </a:ext>
            </a:extLst>
          </p:cNvPr>
          <p:cNvSpPr>
            <a:spLocks noGrp="1"/>
          </p:cNvSpPr>
          <p:nvPr>
            <p:ph type="sldNum" sz="quarter" idx="10"/>
          </p:nvPr>
        </p:nvSpPr>
        <p:spPr/>
        <p:txBody>
          <a:bodyPr/>
          <a:lstStyle/>
          <a:p>
            <a:fld id="{D0BE6F14-FF48-0F4F-A8AA-2E3F25371E4A}" type="slidenum">
              <a:rPr lang="en-US" smtClean="0"/>
              <a:pPr/>
              <a:t>35</a:t>
            </a:fld>
            <a:endParaRPr lang="en-US" dirty="0"/>
          </a:p>
        </p:txBody>
      </p:sp>
      <p:sp>
        <p:nvSpPr>
          <p:cNvPr id="4" name="Title 4">
            <a:extLst>
              <a:ext uri="{FF2B5EF4-FFF2-40B4-BE49-F238E27FC236}">
                <a16:creationId xmlns:a16="http://schemas.microsoft.com/office/drawing/2014/main" id="{316722C6-ED6D-9EF6-32E1-ACECBC4BCA3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Configuring Inputs and Destinations</a:t>
            </a:r>
          </a:p>
        </p:txBody>
      </p:sp>
      <p:sp>
        <p:nvSpPr>
          <p:cNvPr id="9" name="TextBox 8">
            <a:extLst>
              <a:ext uri="{FF2B5EF4-FFF2-40B4-BE49-F238E27FC236}">
                <a16:creationId xmlns:a16="http://schemas.microsoft.com/office/drawing/2014/main" id="{54FD3157-F41B-1F95-8531-642B4BD134E2}"/>
              </a:ext>
            </a:extLst>
          </p:cNvPr>
          <p:cNvSpPr txBox="1"/>
          <p:nvPr/>
        </p:nvSpPr>
        <p:spPr>
          <a:xfrm>
            <a:off x="-47625" y="1287967"/>
            <a:ext cx="3980321" cy="369332"/>
          </a:xfrm>
          <a:prstGeom prst="rect">
            <a:avLst/>
          </a:prstGeom>
          <a:noFill/>
        </p:spPr>
        <p:txBody>
          <a:bodyPr wrap="square">
            <a:spAutoFit/>
          </a:bodyPr>
          <a:lstStyle/>
          <a:p>
            <a:pPr algn="ctr"/>
            <a:r>
              <a:rPr lang="en-CA" sz="1800" dirty="0">
                <a:solidFill>
                  <a:srgbClr val="1670FF"/>
                </a:solidFill>
                <a:latin typeface="+mj-lt"/>
              </a:rPr>
              <a:t>app.ini</a:t>
            </a:r>
            <a:endParaRPr lang="en-CA" dirty="0">
              <a:solidFill>
                <a:srgbClr val="1670FF"/>
              </a:solidFill>
            </a:endParaRPr>
          </a:p>
        </p:txBody>
      </p:sp>
      <p:sp>
        <p:nvSpPr>
          <p:cNvPr id="10" name="TextBox 9">
            <a:extLst>
              <a:ext uri="{FF2B5EF4-FFF2-40B4-BE49-F238E27FC236}">
                <a16:creationId xmlns:a16="http://schemas.microsoft.com/office/drawing/2014/main" id="{12261CBD-3D7B-0D7D-5E57-CE20A362D1EF}"/>
              </a:ext>
            </a:extLst>
          </p:cNvPr>
          <p:cNvSpPr txBox="1"/>
          <p:nvPr/>
        </p:nvSpPr>
        <p:spPr>
          <a:xfrm>
            <a:off x="8244715" y="1287967"/>
            <a:ext cx="3899659" cy="369332"/>
          </a:xfrm>
          <a:prstGeom prst="rect">
            <a:avLst/>
          </a:prstGeom>
          <a:noFill/>
        </p:spPr>
        <p:txBody>
          <a:bodyPr wrap="square">
            <a:spAutoFit/>
          </a:bodyPr>
          <a:lstStyle/>
          <a:p>
            <a:pPr algn="ctr"/>
            <a:r>
              <a:rPr lang="en-CA" sz="1800" dirty="0">
                <a:solidFill>
                  <a:srgbClr val="1670FF"/>
                </a:solidFill>
                <a:latin typeface="+mj-lt"/>
              </a:rPr>
              <a:t>dests.ini</a:t>
            </a:r>
            <a:endParaRPr lang="en-CA" dirty="0">
              <a:solidFill>
                <a:srgbClr val="1670FF"/>
              </a:solidFill>
            </a:endParaRPr>
          </a:p>
        </p:txBody>
      </p:sp>
      <p:cxnSp>
        <p:nvCxnSpPr>
          <p:cNvPr id="11" name="Straight Connector 10">
            <a:extLst>
              <a:ext uri="{FF2B5EF4-FFF2-40B4-BE49-F238E27FC236}">
                <a16:creationId xmlns:a16="http://schemas.microsoft.com/office/drawing/2014/main" id="{84664945-D148-B078-7CF5-F99C7B3ED68E}"/>
              </a:ext>
            </a:extLst>
          </p:cNvPr>
          <p:cNvCxnSpPr>
            <a:cxnSpLocks/>
          </p:cNvCxnSpPr>
          <p:nvPr/>
        </p:nvCxnSpPr>
        <p:spPr>
          <a:xfrm>
            <a:off x="8244728"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931108-53D9-2933-37A4-BA597C74BEA9}"/>
              </a:ext>
            </a:extLst>
          </p:cNvPr>
          <p:cNvSpPr txBox="1"/>
          <p:nvPr/>
        </p:nvSpPr>
        <p:spPr>
          <a:xfrm>
            <a:off x="3932690" y="1301316"/>
            <a:ext cx="4312013" cy="369332"/>
          </a:xfrm>
          <a:prstGeom prst="rect">
            <a:avLst/>
          </a:prstGeom>
          <a:noFill/>
        </p:spPr>
        <p:txBody>
          <a:bodyPr wrap="square">
            <a:spAutoFit/>
          </a:bodyPr>
          <a:lstStyle/>
          <a:p>
            <a:pPr algn="ctr"/>
            <a:r>
              <a:rPr lang="en-CA" sz="1800" dirty="0">
                <a:solidFill>
                  <a:srgbClr val="1670FF"/>
                </a:solidFill>
                <a:latin typeface="+mj-lt"/>
              </a:rPr>
              <a:t>data.ini</a:t>
            </a:r>
            <a:endParaRPr lang="en-CA" dirty="0">
              <a:solidFill>
                <a:srgbClr val="1670FF"/>
              </a:solidFill>
            </a:endParaRPr>
          </a:p>
        </p:txBody>
      </p:sp>
      <p:sp>
        <p:nvSpPr>
          <p:cNvPr id="13" name="TextBox 12">
            <a:extLst>
              <a:ext uri="{FF2B5EF4-FFF2-40B4-BE49-F238E27FC236}">
                <a16:creationId xmlns:a16="http://schemas.microsoft.com/office/drawing/2014/main" id="{376BBB60-1273-9D1B-022F-18745773F02C}"/>
              </a:ext>
            </a:extLst>
          </p:cNvPr>
          <p:cNvSpPr txBox="1"/>
          <p:nvPr/>
        </p:nvSpPr>
        <p:spPr>
          <a:xfrm>
            <a:off x="0" y="741470"/>
            <a:ext cx="12192000" cy="369332"/>
          </a:xfrm>
          <a:prstGeom prst="rect">
            <a:avLst/>
          </a:prstGeom>
          <a:noFill/>
        </p:spPr>
        <p:txBody>
          <a:bodyPr wrap="square">
            <a:spAutoFit/>
          </a:bodyPr>
          <a:lstStyle/>
          <a:p>
            <a:pPr algn="ctr"/>
            <a:r>
              <a:rPr lang="en-CA" sz="1800" dirty="0">
                <a:latin typeface="+mj-lt"/>
              </a:rPr>
              <a:t>Configuration files are stored in </a:t>
            </a:r>
            <a:r>
              <a:rPr lang="en-CA" sz="1800" dirty="0">
                <a:solidFill>
                  <a:srgbClr val="387FF9"/>
                </a:solidFill>
                <a:latin typeface="+mj-lt"/>
              </a:rPr>
              <a:t>/QOpenSys/etc/manzan</a:t>
            </a:r>
            <a:endParaRPr lang="en-CA" dirty="0">
              <a:solidFill>
                <a:srgbClr val="387FF9"/>
              </a:solidFill>
            </a:endParaRPr>
          </a:p>
        </p:txBody>
      </p:sp>
      <p:sp>
        <p:nvSpPr>
          <p:cNvPr id="7" name="TextBox 6">
            <a:extLst>
              <a:ext uri="{FF2B5EF4-FFF2-40B4-BE49-F238E27FC236}">
                <a16:creationId xmlns:a16="http://schemas.microsoft.com/office/drawing/2014/main" id="{4510F079-FE36-D953-1825-019525F87D74}"/>
              </a:ext>
            </a:extLst>
          </p:cNvPr>
          <p:cNvSpPr txBox="1"/>
          <p:nvPr/>
        </p:nvSpPr>
        <p:spPr>
          <a:xfrm>
            <a:off x="280195" y="2103483"/>
            <a:ext cx="3324680" cy="923330"/>
          </a:xfrm>
          <a:prstGeom prst="rect">
            <a:avLst/>
          </a:prstGeom>
          <a:noFill/>
        </p:spPr>
        <p:txBody>
          <a:bodyPr wrap="square">
            <a:spAutoFit/>
          </a:bodyPr>
          <a:lstStyle/>
          <a:p>
            <a:pPr algn="ctr"/>
            <a:r>
              <a:rPr lang="en-US" dirty="0">
                <a:latin typeface="+mj-lt"/>
              </a:rPr>
              <a:t>Used for general</a:t>
            </a:r>
            <a:br>
              <a:rPr lang="en-US" dirty="0">
                <a:latin typeface="+mj-lt"/>
              </a:rPr>
            </a:br>
            <a:r>
              <a:rPr lang="en-US" dirty="0">
                <a:latin typeface="+mj-lt"/>
              </a:rPr>
              <a:t>Manzan configuration</a:t>
            </a:r>
            <a:br>
              <a:rPr lang="en-US" dirty="0">
                <a:latin typeface="+mj-lt"/>
              </a:rPr>
            </a:br>
            <a:r>
              <a:rPr lang="en-US" dirty="0">
                <a:latin typeface="+mj-lt"/>
              </a:rPr>
              <a:t>(leave the default contents)</a:t>
            </a:r>
          </a:p>
        </p:txBody>
      </p:sp>
      <p:sp>
        <p:nvSpPr>
          <p:cNvPr id="14" name="TextBox 13">
            <a:extLst>
              <a:ext uri="{FF2B5EF4-FFF2-40B4-BE49-F238E27FC236}">
                <a16:creationId xmlns:a16="http://schemas.microsoft.com/office/drawing/2014/main" id="{E2ED5376-2190-967C-1687-F4B188E3DCC1}"/>
              </a:ext>
            </a:extLst>
          </p:cNvPr>
          <p:cNvSpPr txBox="1"/>
          <p:nvPr/>
        </p:nvSpPr>
        <p:spPr>
          <a:xfrm>
            <a:off x="4426365"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inputs</a:t>
            </a:r>
          </a:p>
        </p:txBody>
      </p:sp>
      <p:sp>
        <p:nvSpPr>
          <p:cNvPr id="15" name="TextBox 14">
            <a:extLst>
              <a:ext uri="{FF2B5EF4-FFF2-40B4-BE49-F238E27FC236}">
                <a16:creationId xmlns:a16="http://schemas.microsoft.com/office/drawing/2014/main" id="{1D31D683-EFA4-3E5C-D57C-03B47390BB1B}"/>
              </a:ext>
            </a:extLst>
          </p:cNvPr>
          <p:cNvSpPr txBox="1"/>
          <p:nvPr/>
        </p:nvSpPr>
        <p:spPr>
          <a:xfrm>
            <a:off x="8532211" y="2241983"/>
            <a:ext cx="3324680" cy="646331"/>
          </a:xfrm>
          <a:prstGeom prst="rect">
            <a:avLst/>
          </a:prstGeom>
          <a:noFill/>
        </p:spPr>
        <p:txBody>
          <a:bodyPr wrap="square">
            <a:spAutoFit/>
          </a:bodyPr>
          <a:lstStyle/>
          <a:p>
            <a:pPr algn="ctr"/>
            <a:r>
              <a:rPr lang="en-US" dirty="0">
                <a:latin typeface="+mj-lt"/>
              </a:rPr>
              <a:t>Used for configuring</a:t>
            </a:r>
            <a:br>
              <a:rPr lang="en-US" dirty="0">
                <a:latin typeface="+mj-lt"/>
              </a:rPr>
            </a:br>
            <a:r>
              <a:rPr lang="en-US" dirty="0">
                <a:latin typeface="+mj-lt"/>
              </a:rPr>
              <a:t>different destinations</a:t>
            </a:r>
          </a:p>
        </p:txBody>
      </p:sp>
      <p:pic>
        <p:nvPicPr>
          <p:cNvPr id="18" name="Picture 17">
            <a:extLst>
              <a:ext uri="{FF2B5EF4-FFF2-40B4-BE49-F238E27FC236}">
                <a16:creationId xmlns:a16="http://schemas.microsoft.com/office/drawing/2014/main" id="{7F5D75C1-E2BA-1376-449C-DA0C3ED17CD6}"/>
              </a:ext>
            </a:extLst>
          </p:cNvPr>
          <p:cNvPicPr>
            <a:picLocks noChangeAspect="1"/>
          </p:cNvPicPr>
          <p:nvPr/>
        </p:nvPicPr>
        <p:blipFill>
          <a:blip r:embed="rId2"/>
          <a:stretch>
            <a:fillRect/>
          </a:stretch>
        </p:blipFill>
        <p:spPr>
          <a:xfrm>
            <a:off x="769858" y="4274994"/>
            <a:ext cx="2345354" cy="1218070"/>
          </a:xfrm>
          <a:prstGeom prst="rect">
            <a:avLst/>
          </a:prstGeom>
          <a:ln w="38100">
            <a:solidFill>
              <a:schemeClr val="tx1"/>
            </a:solidFill>
          </a:ln>
        </p:spPr>
      </p:pic>
      <p:pic>
        <p:nvPicPr>
          <p:cNvPr id="21" name="Picture 20">
            <a:extLst>
              <a:ext uri="{FF2B5EF4-FFF2-40B4-BE49-F238E27FC236}">
                <a16:creationId xmlns:a16="http://schemas.microsoft.com/office/drawing/2014/main" id="{2E2D3518-ECC6-28B1-76AA-2C8E44E3D3F5}"/>
              </a:ext>
            </a:extLst>
          </p:cNvPr>
          <p:cNvPicPr>
            <a:picLocks noChangeAspect="1"/>
          </p:cNvPicPr>
          <p:nvPr/>
        </p:nvPicPr>
        <p:blipFill>
          <a:blip r:embed="rId3"/>
          <a:stretch>
            <a:fillRect/>
          </a:stretch>
        </p:blipFill>
        <p:spPr>
          <a:xfrm>
            <a:off x="4321256" y="3624892"/>
            <a:ext cx="3534880" cy="2518274"/>
          </a:xfrm>
          <a:prstGeom prst="rect">
            <a:avLst/>
          </a:prstGeom>
          <a:ln w="38100">
            <a:solidFill>
              <a:schemeClr val="tx1"/>
            </a:solidFill>
          </a:ln>
        </p:spPr>
      </p:pic>
      <p:pic>
        <p:nvPicPr>
          <p:cNvPr id="23" name="Picture 22">
            <a:extLst>
              <a:ext uri="{FF2B5EF4-FFF2-40B4-BE49-F238E27FC236}">
                <a16:creationId xmlns:a16="http://schemas.microsoft.com/office/drawing/2014/main" id="{4FDA0DA3-B07E-0631-C22E-7C1E1382B941}"/>
              </a:ext>
            </a:extLst>
          </p:cNvPr>
          <p:cNvPicPr>
            <a:picLocks noChangeAspect="1"/>
          </p:cNvPicPr>
          <p:nvPr/>
        </p:nvPicPr>
        <p:blipFill>
          <a:blip r:embed="rId4"/>
          <a:stretch>
            <a:fillRect/>
          </a:stretch>
        </p:blipFill>
        <p:spPr>
          <a:xfrm>
            <a:off x="8532211" y="3920929"/>
            <a:ext cx="3355063" cy="1926201"/>
          </a:xfrm>
          <a:prstGeom prst="rect">
            <a:avLst/>
          </a:prstGeom>
          <a:ln w="38100">
            <a:solidFill>
              <a:schemeClr val="tx1"/>
            </a:solidFill>
          </a:ln>
        </p:spPr>
      </p:pic>
      <p:cxnSp>
        <p:nvCxnSpPr>
          <p:cNvPr id="26" name="Straight Connector 25">
            <a:extLst>
              <a:ext uri="{FF2B5EF4-FFF2-40B4-BE49-F238E27FC236}">
                <a16:creationId xmlns:a16="http://schemas.microsoft.com/office/drawing/2014/main" id="{B25A8B01-FA4A-A2F5-DD24-6D27CA0D3684}"/>
              </a:ext>
            </a:extLst>
          </p:cNvPr>
          <p:cNvCxnSpPr>
            <a:cxnSpLocks/>
          </p:cNvCxnSpPr>
          <p:nvPr/>
        </p:nvCxnSpPr>
        <p:spPr>
          <a:xfrm>
            <a:off x="3932665" y="1321088"/>
            <a:ext cx="0" cy="5062126"/>
          </a:xfrm>
          <a:prstGeom prst="line">
            <a:avLst/>
          </a:prstGeom>
          <a:ln>
            <a:solidFill>
              <a:srgbClr val="167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03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9189F-4BE3-B912-5296-90340DA741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E24C9-A5C7-4AA9-F03B-06C7EA7A8746}"/>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
        <p:nvSpPr>
          <p:cNvPr id="5" name="Content Placeholder 4">
            <a:extLst>
              <a:ext uri="{FF2B5EF4-FFF2-40B4-BE49-F238E27FC236}">
                <a16:creationId xmlns:a16="http://schemas.microsoft.com/office/drawing/2014/main" id="{4022E451-7D86-34ED-35CE-72BD081EF288}"/>
              </a:ext>
            </a:extLst>
          </p:cNvPr>
          <p:cNvSpPr>
            <a:spLocks noGrp="1"/>
          </p:cNvSpPr>
          <p:nvPr>
            <p:ph idx="1"/>
          </p:nvPr>
        </p:nvSpPr>
        <p:spPr>
          <a:xfrm>
            <a:off x="468068" y="918796"/>
            <a:ext cx="10972800" cy="993091"/>
          </a:xfrm>
        </p:spPr>
        <p:txBody>
          <a:bodyPr lIns="91440" tIns="45720" rIns="91440" bIns="45720" anchor="t">
            <a:noAutofit/>
          </a:bodyPr>
          <a:lstStyle/>
          <a:p>
            <a:pPr marL="0" indent="0">
              <a:buNone/>
            </a:pPr>
            <a:r>
              <a:rPr lang="en-US" dirty="0">
                <a:solidFill>
                  <a:srgbClr val="387FF9"/>
                </a:solidFill>
                <a:latin typeface="+mj-lt"/>
              </a:rPr>
              <a:t>Stream File</a:t>
            </a:r>
          </a:p>
          <a:p>
            <a:r>
              <a:rPr lang="en-US" dirty="0">
                <a:latin typeface="+mj-lt"/>
              </a:rPr>
              <a:t>Watch application log file (</a:t>
            </a:r>
            <a:r>
              <a:rPr lang="en-US" dirty="0">
                <a:solidFill>
                  <a:srgbClr val="1670FF"/>
                </a:solidFill>
                <a:latin typeface="+mj-lt"/>
              </a:rPr>
              <a:t>test.txt</a:t>
            </a:r>
            <a:r>
              <a:rPr lang="en-US" dirty="0">
                <a:latin typeface="+mj-lt"/>
              </a:rPr>
              <a:t>) and only take action when a line written to the file contains the string “</a:t>
            </a:r>
            <a:r>
              <a:rPr lang="en-US" dirty="0">
                <a:solidFill>
                  <a:srgbClr val="1670FF"/>
                </a:solidFill>
                <a:latin typeface="+mj-lt"/>
              </a:rPr>
              <a:t>error</a:t>
            </a:r>
            <a:r>
              <a:rPr lang="en-US" dirty="0">
                <a:latin typeface="+mj-lt"/>
              </a:rPr>
              <a:t>”</a:t>
            </a:r>
          </a:p>
        </p:txBody>
      </p:sp>
      <p:sp>
        <p:nvSpPr>
          <p:cNvPr id="4" name="Title 4">
            <a:extLst>
              <a:ext uri="{FF2B5EF4-FFF2-40B4-BE49-F238E27FC236}">
                <a16:creationId xmlns:a16="http://schemas.microsoft.com/office/drawing/2014/main" id="{FF4E6FCB-3FDA-418D-99B8-C3C899B0EE4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Simple data.ini configurations</a:t>
            </a:r>
          </a:p>
        </p:txBody>
      </p:sp>
      <p:pic>
        <p:nvPicPr>
          <p:cNvPr id="3" name="Picture 2">
            <a:extLst>
              <a:ext uri="{FF2B5EF4-FFF2-40B4-BE49-F238E27FC236}">
                <a16:creationId xmlns:a16="http://schemas.microsoft.com/office/drawing/2014/main" id="{9BC47206-81FD-1B94-7DA1-893496853ADD}"/>
              </a:ext>
            </a:extLst>
          </p:cNvPr>
          <p:cNvPicPr>
            <a:picLocks noChangeAspect="1"/>
          </p:cNvPicPr>
          <p:nvPr/>
        </p:nvPicPr>
        <p:blipFill rotWithShape="1">
          <a:blip r:embed="rId2"/>
          <a:srcRect t="33531" b="40316"/>
          <a:stretch/>
        </p:blipFill>
        <p:spPr>
          <a:xfrm>
            <a:off x="468068" y="1911888"/>
            <a:ext cx="10972800" cy="172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7FC6A6-F4E5-32C9-9294-76FB7DD7A597}"/>
              </a:ext>
            </a:extLst>
          </p:cNvPr>
          <p:cNvPicPr>
            <a:picLocks noChangeAspect="1"/>
          </p:cNvPicPr>
          <p:nvPr/>
        </p:nvPicPr>
        <p:blipFill rotWithShape="1">
          <a:blip r:embed="rId2"/>
          <a:srcRect t="4906" b="73861"/>
          <a:stretch/>
        </p:blipFill>
        <p:spPr>
          <a:xfrm>
            <a:off x="468068" y="4844804"/>
            <a:ext cx="10972800" cy="1404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4">
            <a:extLst>
              <a:ext uri="{FF2B5EF4-FFF2-40B4-BE49-F238E27FC236}">
                <a16:creationId xmlns:a16="http://schemas.microsoft.com/office/drawing/2014/main" id="{086CB3B7-35E8-4E71-7B09-3B359B907EDD}"/>
              </a:ext>
            </a:extLst>
          </p:cNvPr>
          <p:cNvSpPr txBox="1">
            <a:spLocks/>
          </p:cNvSpPr>
          <p:nvPr/>
        </p:nvSpPr>
        <p:spPr>
          <a:xfrm>
            <a:off x="468068" y="4088423"/>
            <a:ext cx="10972800" cy="756381"/>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System Watch</a:t>
            </a:r>
          </a:p>
          <a:p>
            <a:pPr fontAlgn="auto"/>
            <a:r>
              <a:rPr lang="en-US" dirty="0">
                <a:latin typeface="+mj-lt"/>
              </a:rPr>
              <a:t>Manage information from watch session with id “</a:t>
            </a:r>
            <a:r>
              <a:rPr lang="en-US" dirty="0">
                <a:solidFill>
                  <a:srgbClr val="1670FF"/>
                </a:solidFill>
                <a:latin typeface="+mj-lt"/>
              </a:rPr>
              <a:t>jesse</a:t>
            </a:r>
            <a:r>
              <a:rPr lang="en-US" dirty="0">
                <a:latin typeface="+mj-lt"/>
              </a:rPr>
              <a:t>”</a:t>
            </a:r>
          </a:p>
        </p:txBody>
      </p:sp>
    </p:spTree>
    <p:extLst>
      <p:ext uri="{BB962C8B-B14F-4D97-AF65-F5344CB8AC3E}">
        <p14:creationId xmlns:p14="http://schemas.microsoft.com/office/powerpoint/2010/main" val="181428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A627A-3F76-8FD0-4743-DD6D90999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1F1FD-32A8-458B-67FC-1067B0251A04}"/>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
        <p:nvSpPr>
          <p:cNvPr id="5" name="Content Placeholder 4">
            <a:extLst>
              <a:ext uri="{FF2B5EF4-FFF2-40B4-BE49-F238E27FC236}">
                <a16:creationId xmlns:a16="http://schemas.microsoft.com/office/drawing/2014/main" id="{1A54BFC9-5186-048C-4FDE-27E47A6D7480}"/>
              </a:ext>
            </a:extLst>
          </p:cNvPr>
          <p:cNvSpPr>
            <a:spLocks noGrp="1"/>
          </p:cNvSpPr>
          <p:nvPr>
            <p:ph idx="1"/>
          </p:nvPr>
        </p:nvSpPr>
        <p:spPr>
          <a:xfrm>
            <a:off x="468068" y="1058779"/>
            <a:ext cx="10972800" cy="1857676"/>
          </a:xfrm>
        </p:spPr>
        <p:txBody>
          <a:bodyPr lIns="91440" tIns="45720" rIns="91440" bIns="45720" anchor="t">
            <a:noAutofit/>
          </a:bodyPr>
          <a:lstStyle/>
          <a:p>
            <a:pPr marL="0" indent="0">
              <a:buNone/>
            </a:pPr>
            <a:r>
              <a:rPr lang="en-US" dirty="0">
                <a:solidFill>
                  <a:srgbClr val="387FF9"/>
                </a:solidFill>
                <a:latin typeface="+mj-lt"/>
              </a:rPr>
              <a:t>System Watch</a:t>
            </a:r>
          </a:p>
          <a:p>
            <a:r>
              <a:rPr lang="en-US" dirty="0">
                <a:latin typeface="+mj-lt"/>
              </a:rPr>
              <a:t>Manage information from watch session with id “</a:t>
            </a:r>
            <a:r>
              <a:rPr lang="en-US" dirty="0">
                <a:solidFill>
                  <a:srgbClr val="1670FF"/>
                </a:solidFill>
                <a:latin typeface="+mj-lt"/>
              </a:rPr>
              <a:t>jesse</a:t>
            </a:r>
            <a:r>
              <a:rPr lang="en-US" dirty="0">
                <a:latin typeface="+mj-lt"/>
              </a:rPr>
              <a:t>” which watches all messages in the IBM i history log</a:t>
            </a:r>
          </a:p>
          <a:p>
            <a:endParaRPr lang="en-US" dirty="0">
              <a:latin typeface="+mj-lt"/>
            </a:endParaRPr>
          </a:p>
          <a:p>
            <a:r>
              <a:rPr lang="en-US" dirty="0">
                <a:latin typeface="+mj-lt"/>
              </a:rPr>
              <a:t>Format the message into a human-sensible format</a:t>
            </a:r>
          </a:p>
          <a:p>
            <a:pPr marL="0" indent="0">
              <a:buNone/>
            </a:pPr>
            <a:endParaRPr lang="en-US" dirty="0">
              <a:latin typeface="+mj-lt"/>
            </a:endParaRPr>
          </a:p>
        </p:txBody>
      </p:sp>
      <p:sp>
        <p:nvSpPr>
          <p:cNvPr id="4" name="Title 4">
            <a:extLst>
              <a:ext uri="{FF2B5EF4-FFF2-40B4-BE49-F238E27FC236}">
                <a16:creationId xmlns:a16="http://schemas.microsoft.com/office/drawing/2014/main" id="{3FE6B450-87FA-543F-656B-AC9D55A0568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Advanced data.ini configuration</a:t>
            </a:r>
          </a:p>
        </p:txBody>
      </p:sp>
      <p:pic>
        <p:nvPicPr>
          <p:cNvPr id="8" name="Picture 7">
            <a:extLst>
              <a:ext uri="{FF2B5EF4-FFF2-40B4-BE49-F238E27FC236}">
                <a16:creationId xmlns:a16="http://schemas.microsoft.com/office/drawing/2014/main" id="{8F2BC446-C24F-089F-E9ED-EA750D9EF92D}"/>
              </a:ext>
            </a:extLst>
          </p:cNvPr>
          <p:cNvPicPr>
            <a:picLocks noChangeAspect="1"/>
          </p:cNvPicPr>
          <p:nvPr/>
        </p:nvPicPr>
        <p:blipFill rotWithShape="1">
          <a:blip r:embed="rId2"/>
          <a:srcRect t="73979"/>
          <a:stretch/>
        </p:blipFill>
        <p:spPr>
          <a:xfrm>
            <a:off x="468069" y="3414521"/>
            <a:ext cx="10972800" cy="1721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873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79F8-BA69-48A0-2317-D4EECDFC10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B983DE-FE46-5614-5023-4DC7295E02C7}"/>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
        <p:nvSpPr>
          <p:cNvPr id="5" name="Content Placeholder 4">
            <a:extLst>
              <a:ext uri="{FF2B5EF4-FFF2-40B4-BE49-F238E27FC236}">
                <a16:creationId xmlns:a16="http://schemas.microsoft.com/office/drawing/2014/main" id="{091071F5-62C4-7E57-17D6-E35E8D4D5FDD}"/>
              </a:ext>
            </a:extLst>
          </p:cNvPr>
          <p:cNvSpPr>
            <a:spLocks noGrp="1"/>
          </p:cNvSpPr>
          <p:nvPr>
            <p:ph idx="1"/>
          </p:nvPr>
        </p:nvSpPr>
        <p:spPr>
          <a:xfrm>
            <a:off x="468064" y="914231"/>
            <a:ext cx="10944015" cy="394374"/>
          </a:xfrm>
        </p:spPr>
        <p:txBody>
          <a:bodyPr lIns="91440" tIns="45720" rIns="91440" bIns="45720" anchor="t">
            <a:noAutofit/>
          </a:bodyPr>
          <a:lstStyle/>
          <a:p>
            <a:pPr marL="0" indent="0">
              <a:buNone/>
            </a:pPr>
            <a:r>
              <a:rPr lang="en-US" dirty="0">
                <a:solidFill>
                  <a:srgbClr val="387FF9"/>
                </a:solidFill>
                <a:latin typeface="+mj-lt"/>
              </a:rPr>
              <a:t>Send to Manzan’s standard output</a:t>
            </a:r>
            <a:endParaRPr lang="en-US" dirty="0">
              <a:latin typeface="+mj-lt"/>
            </a:endParaRPr>
          </a:p>
        </p:txBody>
      </p:sp>
      <p:sp>
        <p:nvSpPr>
          <p:cNvPr id="4" name="Title 4">
            <a:extLst>
              <a:ext uri="{FF2B5EF4-FFF2-40B4-BE49-F238E27FC236}">
                <a16:creationId xmlns:a16="http://schemas.microsoft.com/office/drawing/2014/main" id="{13A5AEC1-8155-BB19-42DA-86D2D5BB4C61}"/>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Example dests.ini configurations</a:t>
            </a:r>
          </a:p>
        </p:txBody>
      </p:sp>
      <p:sp>
        <p:nvSpPr>
          <p:cNvPr id="7" name="Content Placeholder 4">
            <a:extLst>
              <a:ext uri="{FF2B5EF4-FFF2-40B4-BE49-F238E27FC236}">
                <a16:creationId xmlns:a16="http://schemas.microsoft.com/office/drawing/2014/main" id="{53705DBE-25BC-A629-CF7E-2EE1F86913B0}"/>
              </a:ext>
            </a:extLst>
          </p:cNvPr>
          <p:cNvSpPr txBox="1">
            <a:spLocks/>
          </p:cNvSpPr>
          <p:nvPr/>
        </p:nvSpPr>
        <p:spPr>
          <a:xfrm>
            <a:off x="468063" y="3045555"/>
            <a:ext cx="10944015" cy="39437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an email</a:t>
            </a:r>
            <a:endParaRPr lang="en-US" dirty="0">
              <a:latin typeface="+mj-lt"/>
            </a:endParaRPr>
          </a:p>
        </p:txBody>
      </p:sp>
      <p:pic>
        <p:nvPicPr>
          <p:cNvPr id="12" name="Picture 11">
            <a:extLst>
              <a:ext uri="{FF2B5EF4-FFF2-40B4-BE49-F238E27FC236}">
                <a16:creationId xmlns:a16="http://schemas.microsoft.com/office/drawing/2014/main" id="{DCEB8B4C-13C2-D3BD-73B6-494E9F0CD9B6}"/>
              </a:ext>
            </a:extLst>
          </p:cNvPr>
          <p:cNvPicPr>
            <a:picLocks noChangeAspect="1"/>
          </p:cNvPicPr>
          <p:nvPr/>
        </p:nvPicPr>
        <p:blipFill>
          <a:blip r:embed="rId2"/>
          <a:stretch>
            <a:fillRect/>
          </a:stretch>
        </p:blipFill>
        <p:spPr>
          <a:xfrm>
            <a:off x="468064" y="1366255"/>
            <a:ext cx="10944015" cy="959067"/>
          </a:xfrm>
          <a:prstGeom prst="rect">
            <a:avLst/>
          </a:prstGeom>
          <a:ln w="38100">
            <a:solidFill>
              <a:schemeClr val="tx1"/>
            </a:solidFill>
          </a:ln>
        </p:spPr>
      </p:pic>
      <p:pic>
        <p:nvPicPr>
          <p:cNvPr id="14" name="Picture 13">
            <a:extLst>
              <a:ext uri="{FF2B5EF4-FFF2-40B4-BE49-F238E27FC236}">
                <a16:creationId xmlns:a16="http://schemas.microsoft.com/office/drawing/2014/main" id="{F3364C9C-386D-316C-2FA3-4489B67A315F}"/>
              </a:ext>
            </a:extLst>
          </p:cNvPr>
          <p:cNvPicPr>
            <a:picLocks noChangeAspect="1"/>
          </p:cNvPicPr>
          <p:nvPr/>
        </p:nvPicPr>
        <p:blipFill>
          <a:blip r:embed="rId3"/>
          <a:stretch>
            <a:fillRect/>
          </a:stretch>
        </p:blipFill>
        <p:spPr>
          <a:xfrm>
            <a:off x="468063" y="3493269"/>
            <a:ext cx="10944017" cy="2709441"/>
          </a:xfrm>
          <a:prstGeom prst="rect">
            <a:avLst/>
          </a:prstGeom>
          <a:ln w="38100">
            <a:solidFill>
              <a:schemeClr val="tx1"/>
            </a:solidFill>
          </a:ln>
        </p:spPr>
      </p:pic>
    </p:spTree>
    <p:extLst>
      <p:ext uri="{BB962C8B-B14F-4D97-AF65-F5344CB8AC3E}">
        <p14:creationId xmlns:p14="http://schemas.microsoft.com/office/powerpoint/2010/main" val="327217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7C14-9525-FCEE-EBD3-10218C70F7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BF0BF-91A9-6851-5573-3F97F851A4E0}"/>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
        <p:nvSpPr>
          <p:cNvPr id="5" name="Content Placeholder 4">
            <a:extLst>
              <a:ext uri="{FF2B5EF4-FFF2-40B4-BE49-F238E27FC236}">
                <a16:creationId xmlns:a16="http://schemas.microsoft.com/office/drawing/2014/main" id="{E9D2A1FA-151F-7423-6ECE-C1417FAE6A6A}"/>
              </a:ext>
            </a:extLst>
          </p:cNvPr>
          <p:cNvSpPr>
            <a:spLocks noGrp="1"/>
          </p:cNvSpPr>
          <p:nvPr>
            <p:ph idx="1"/>
          </p:nvPr>
        </p:nvSpPr>
        <p:spPr>
          <a:xfrm>
            <a:off x="530111" y="789869"/>
            <a:ext cx="8613888" cy="384744"/>
          </a:xfrm>
        </p:spPr>
        <p:txBody>
          <a:bodyPr lIns="91440" tIns="45720" rIns="91440" bIns="45720" anchor="t">
            <a:noAutofit/>
          </a:bodyPr>
          <a:lstStyle/>
          <a:p>
            <a:pPr marL="0" indent="0">
              <a:buNone/>
            </a:pPr>
            <a:r>
              <a:rPr lang="en-US" dirty="0">
                <a:solidFill>
                  <a:srgbClr val="387FF9"/>
                </a:solidFill>
                <a:latin typeface="+mj-lt"/>
              </a:rPr>
              <a:t>Send message in Slack channel:</a:t>
            </a:r>
          </a:p>
        </p:txBody>
      </p:sp>
      <p:sp>
        <p:nvSpPr>
          <p:cNvPr id="4" name="Title 4">
            <a:extLst>
              <a:ext uri="{FF2B5EF4-FFF2-40B4-BE49-F238E27FC236}">
                <a16:creationId xmlns:a16="http://schemas.microsoft.com/office/drawing/2014/main" id="{163052A6-F264-ADF9-5B99-E78C22C4B3C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 dests.ini configurations</a:t>
            </a:r>
          </a:p>
        </p:txBody>
      </p:sp>
      <p:pic>
        <p:nvPicPr>
          <p:cNvPr id="9" name="Picture 8">
            <a:extLst>
              <a:ext uri="{FF2B5EF4-FFF2-40B4-BE49-F238E27FC236}">
                <a16:creationId xmlns:a16="http://schemas.microsoft.com/office/drawing/2014/main" id="{24774C80-8FED-6C2A-E6CA-7CC22EA572D9}"/>
              </a:ext>
            </a:extLst>
          </p:cNvPr>
          <p:cNvPicPr>
            <a:picLocks noChangeAspect="1"/>
          </p:cNvPicPr>
          <p:nvPr/>
        </p:nvPicPr>
        <p:blipFill>
          <a:blip r:embed="rId2"/>
          <a:stretch>
            <a:fillRect/>
          </a:stretch>
        </p:blipFill>
        <p:spPr>
          <a:xfrm>
            <a:off x="530112" y="1174613"/>
            <a:ext cx="8613887" cy="1229361"/>
          </a:xfrm>
          <a:prstGeom prst="rect">
            <a:avLst/>
          </a:prstGeom>
          <a:ln w="38100">
            <a:solidFill>
              <a:schemeClr val="tx1"/>
            </a:solidFill>
          </a:ln>
        </p:spPr>
      </p:pic>
      <p:pic>
        <p:nvPicPr>
          <p:cNvPr id="16" name="Picture 15">
            <a:extLst>
              <a:ext uri="{FF2B5EF4-FFF2-40B4-BE49-F238E27FC236}">
                <a16:creationId xmlns:a16="http://schemas.microsoft.com/office/drawing/2014/main" id="{0E8134B0-2307-E3F9-D3CD-C20B278B8571}"/>
              </a:ext>
            </a:extLst>
          </p:cNvPr>
          <p:cNvPicPr>
            <a:picLocks noChangeAspect="1"/>
          </p:cNvPicPr>
          <p:nvPr/>
        </p:nvPicPr>
        <p:blipFill>
          <a:blip r:embed="rId3"/>
          <a:stretch>
            <a:fillRect/>
          </a:stretch>
        </p:blipFill>
        <p:spPr>
          <a:xfrm>
            <a:off x="530112" y="3085267"/>
            <a:ext cx="8613888" cy="922617"/>
          </a:xfrm>
          <a:prstGeom prst="rect">
            <a:avLst/>
          </a:prstGeom>
          <a:ln w="38100">
            <a:solidFill>
              <a:schemeClr val="tx1"/>
            </a:solidFill>
          </a:ln>
        </p:spPr>
      </p:pic>
      <p:pic>
        <p:nvPicPr>
          <p:cNvPr id="18" name="Picture 17">
            <a:extLst>
              <a:ext uri="{FF2B5EF4-FFF2-40B4-BE49-F238E27FC236}">
                <a16:creationId xmlns:a16="http://schemas.microsoft.com/office/drawing/2014/main" id="{6F201E5F-088F-E1E1-DEA5-9354FB125524}"/>
              </a:ext>
            </a:extLst>
          </p:cNvPr>
          <p:cNvPicPr>
            <a:picLocks noChangeAspect="1"/>
          </p:cNvPicPr>
          <p:nvPr/>
        </p:nvPicPr>
        <p:blipFill>
          <a:blip r:embed="rId4"/>
          <a:stretch>
            <a:fillRect/>
          </a:stretch>
        </p:blipFill>
        <p:spPr>
          <a:xfrm>
            <a:off x="530111" y="4628194"/>
            <a:ext cx="8613888" cy="1823624"/>
          </a:xfrm>
          <a:prstGeom prst="rect">
            <a:avLst/>
          </a:prstGeom>
          <a:ln w="38100">
            <a:solidFill>
              <a:schemeClr val="tx1"/>
            </a:solidFill>
          </a:ln>
        </p:spPr>
      </p:pic>
      <p:sp>
        <p:nvSpPr>
          <p:cNvPr id="20" name="Content Placeholder 4">
            <a:extLst>
              <a:ext uri="{FF2B5EF4-FFF2-40B4-BE49-F238E27FC236}">
                <a16:creationId xmlns:a16="http://schemas.microsoft.com/office/drawing/2014/main" id="{1AB3071C-1E40-8A1A-8991-4F3C3F45B11C}"/>
              </a:ext>
            </a:extLst>
          </p:cNvPr>
          <p:cNvSpPr txBox="1">
            <a:spLocks/>
          </p:cNvSpPr>
          <p:nvPr/>
        </p:nvSpPr>
        <p:spPr>
          <a:xfrm>
            <a:off x="530111" y="2700523"/>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event to Sentry</a:t>
            </a:r>
          </a:p>
        </p:txBody>
      </p:sp>
      <p:sp>
        <p:nvSpPr>
          <p:cNvPr id="21" name="Content Placeholder 4">
            <a:extLst>
              <a:ext uri="{FF2B5EF4-FFF2-40B4-BE49-F238E27FC236}">
                <a16:creationId xmlns:a16="http://schemas.microsoft.com/office/drawing/2014/main" id="{6504B2D0-E5D3-F0D9-8A1E-4AFBC2C1EF3F}"/>
              </a:ext>
            </a:extLst>
          </p:cNvPr>
          <p:cNvSpPr txBox="1">
            <a:spLocks/>
          </p:cNvSpPr>
          <p:nvPr/>
        </p:nvSpPr>
        <p:spPr>
          <a:xfrm>
            <a:off x="530111" y="4237239"/>
            <a:ext cx="8613888" cy="384744"/>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Font typeface="Arial"/>
              <a:buNone/>
            </a:pPr>
            <a:r>
              <a:rPr lang="en-US" dirty="0">
                <a:solidFill>
                  <a:srgbClr val="387FF9"/>
                </a:solidFill>
                <a:latin typeface="+mj-lt"/>
              </a:rPr>
              <a:t>Send SMS message with Twilio</a:t>
            </a:r>
          </a:p>
        </p:txBody>
      </p:sp>
    </p:spTree>
    <p:extLst>
      <p:ext uri="{BB962C8B-B14F-4D97-AF65-F5344CB8AC3E}">
        <p14:creationId xmlns:p14="http://schemas.microsoft.com/office/powerpoint/2010/main" val="416788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61A5D-EB8F-8EB4-5356-C7AA1C71DD74}"/>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up to 3:</a:t>
            </a:r>
          </a:p>
          <a:p>
            <a:pPr>
              <a:lnSpc>
                <a:spcPct val="200000"/>
              </a:lnSpc>
              <a:buAutoNum type="arabicPeriod"/>
            </a:pPr>
            <a:r>
              <a:rPr lang="en-US" dirty="0">
                <a:latin typeface="+mj-lt"/>
              </a:rPr>
              <a:t>Dynatrace</a:t>
            </a:r>
          </a:p>
          <a:p>
            <a:pPr>
              <a:lnSpc>
                <a:spcPct val="200000"/>
              </a:lnSpc>
              <a:buAutoNum type="arabicPeriod"/>
            </a:pPr>
            <a:r>
              <a:rPr lang="en-US" dirty="0">
                <a:latin typeface="+mj-lt"/>
              </a:rPr>
              <a:t>Nagios</a:t>
            </a:r>
          </a:p>
          <a:p>
            <a:pPr>
              <a:lnSpc>
                <a:spcPct val="200000"/>
              </a:lnSpc>
              <a:buAutoNum type="arabicPeriod"/>
            </a:pPr>
            <a:r>
              <a:rPr lang="en-US" dirty="0">
                <a:latin typeface="+mj-lt"/>
              </a:rPr>
              <a:t>Instana</a:t>
            </a:r>
          </a:p>
          <a:p>
            <a:pPr>
              <a:lnSpc>
                <a:spcPct val="200000"/>
              </a:lnSpc>
              <a:buAutoNum type="arabicPeriod"/>
            </a:pPr>
            <a:r>
              <a:rPr lang="en-US" dirty="0">
                <a:latin typeface="+mj-lt"/>
              </a:rPr>
              <a:t>DataDog</a:t>
            </a:r>
          </a:p>
          <a:p>
            <a:pPr>
              <a:lnSpc>
                <a:spcPct val="200000"/>
              </a:lnSpc>
              <a:buAutoNum type="arabicPeriod"/>
            </a:pPr>
            <a:r>
              <a:rPr lang="en-US" dirty="0">
                <a:latin typeface="+mj-lt"/>
              </a:rPr>
              <a:t>Control4i</a:t>
            </a:r>
          </a:p>
          <a:p>
            <a:pPr>
              <a:lnSpc>
                <a:spcPct val="200000"/>
              </a:lnSpc>
              <a:buAutoNum type="arabicPeriod"/>
            </a:pPr>
            <a:r>
              <a:rPr lang="en-US" dirty="0">
                <a:latin typeface="+mj-lt"/>
              </a:rPr>
              <a:t>Syslog Reporting Manager (SRM)</a:t>
            </a:r>
          </a:p>
          <a:p>
            <a:pPr>
              <a:lnSpc>
                <a:spcPct val="200000"/>
              </a:lnSpc>
              <a:buAutoNum type="arabicPeriod"/>
            </a:pPr>
            <a:r>
              <a:rPr lang="en-US" dirty="0">
                <a:latin typeface="+mj-lt"/>
              </a:rPr>
              <a:t>Created your own</a:t>
            </a:r>
          </a:p>
          <a:p>
            <a:pPr>
              <a:lnSpc>
                <a:spcPct val="200000"/>
              </a:lnSpc>
              <a:buAutoNum type="arabicPeriod"/>
            </a:pPr>
            <a:r>
              <a:rPr lang="en-US" dirty="0">
                <a:latin typeface="+mj-lt"/>
              </a:rPr>
              <a:t>Other</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tools are you using to monitor your IBM i systems?</a:t>
            </a:r>
          </a:p>
        </p:txBody>
      </p:sp>
    </p:spTree>
    <p:extLst>
      <p:ext uri="{BB962C8B-B14F-4D97-AF65-F5344CB8AC3E}">
        <p14:creationId xmlns:p14="http://schemas.microsoft.com/office/powerpoint/2010/main" val="344891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3398-9166-6D9E-EA4B-BE2C88A7E141}"/>
            </a:ext>
          </a:extLst>
        </p:cNvPr>
        <p:cNvGrpSpPr/>
        <p:nvPr/>
      </p:nvGrpSpPr>
      <p:grpSpPr>
        <a:xfrm>
          <a:off x="0" y="0"/>
          <a:ext cx="0" cy="0"/>
          <a:chOff x="0" y="0"/>
          <a:chExt cx="0" cy="0"/>
        </a:xfrm>
      </p:grpSpPr>
      <p:pic>
        <p:nvPicPr>
          <p:cNvPr id="7" name="Picture 6" descr="A white background with red text&#10;&#10;Description automatically generated">
            <a:extLst>
              <a:ext uri="{FF2B5EF4-FFF2-40B4-BE49-F238E27FC236}">
                <a16:creationId xmlns:a16="http://schemas.microsoft.com/office/drawing/2014/main" id="{2720C1C2-7A62-9871-4A8C-9874BD3E67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47" y="3648772"/>
            <a:ext cx="8506774" cy="2333128"/>
          </a:xfrm>
          <a:prstGeom prst="rect">
            <a:avLst/>
          </a:prstGeom>
        </p:spPr>
      </p:pic>
      <p:sp>
        <p:nvSpPr>
          <p:cNvPr id="2" name="Slide Number Placeholder 1">
            <a:extLst>
              <a:ext uri="{FF2B5EF4-FFF2-40B4-BE49-F238E27FC236}">
                <a16:creationId xmlns:a16="http://schemas.microsoft.com/office/drawing/2014/main" id="{9B851F5E-4177-6506-3F52-6181AA8D11D3}"/>
              </a:ext>
            </a:extLst>
          </p:cNvPr>
          <p:cNvSpPr>
            <a:spLocks noGrp="1"/>
          </p:cNvSpPr>
          <p:nvPr>
            <p:ph type="sldNum" sz="quarter" idx="10"/>
          </p:nvPr>
        </p:nvSpPr>
        <p:spPr/>
        <p:txBody>
          <a:bodyPr/>
          <a:lstStyle/>
          <a:p>
            <a:fld id="{D0BE6F14-FF48-0F4F-A8AA-2E3F25371E4A}" type="slidenum">
              <a:rPr lang="en-US" smtClean="0"/>
              <a:pPr/>
              <a:t>40</a:t>
            </a:fld>
            <a:endParaRPr lang="en-US" dirty="0"/>
          </a:p>
        </p:txBody>
      </p:sp>
      <p:sp>
        <p:nvSpPr>
          <p:cNvPr id="4" name="Title 4">
            <a:extLst>
              <a:ext uri="{FF2B5EF4-FFF2-40B4-BE49-F238E27FC236}">
                <a16:creationId xmlns:a16="http://schemas.microsoft.com/office/drawing/2014/main" id="{3EF02318-DD7E-C370-9E57-444516BAE5D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Let’s put it together…</a:t>
            </a:r>
          </a:p>
        </p:txBody>
      </p:sp>
      <p:sp>
        <p:nvSpPr>
          <p:cNvPr id="17" name="TextBox 16">
            <a:extLst>
              <a:ext uri="{FF2B5EF4-FFF2-40B4-BE49-F238E27FC236}">
                <a16:creationId xmlns:a16="http://schemas.microsoft.com/office/drawing/2014/main" id="{C68332AA-0E96-D865-F9FB-FB60FCE71067}"/>
              </a:ext>
            </a:extLst>
          </p:cNvPr>
          <p:cNvSpPr txBox="1"/>
          <p:nvPr/>
        </p:nvSpPr>
        <p:spPr>
          <a:xfrm>
            <a:off x="317230" y="3327140"/>
            <a:ext cx="957313" cy="369332"/>
          </a:xfrm>
          <a:prstGeom prst="rect">
            <a:avLst/>
          </a:prstGeom>
          <a:noFill/>
        </p:spPr>
        <p:txBody>
          <a:bodyPr wrap="none" rtlCol="0">
            <a:spAutoFit/>
          </a:bodyPr>
          <a:lstStyle/>
          <a:p>
            <a:r>
              <a:rPr lang="en-US" dirty="0">
                <a:solidFill>
                  <a:srgbClr val="387FF9"/>
                </a:solidFill>
                <a:latin typeface="+mj-lt"/>
              </a:rPr>
              <a:t>data.ini</a:t>
            </a:r>
          </a:p>
        </p:txBody>
      </p:sp>
      <p:grpSp>
        <p:nvGrpSpPr>
          <p:cNvPr id="18" name="Group 17">
            <a:extLst>
              <a:ext uri="{FF2B5EF4-FFF2-40B4-BE49-F238E27FC236}">
                <a16:creationId xmlns:a16="http://schemas.microsoft.com/office/drawing/2014/main" id="{D153976E-4A5F-55EB-5858-FF36CEC7EE74}"/>
              </a:ext>
            </a:extLst>
          </p:cNvPr>
          <p:cNvGrpSpPr/>
          <p:nvPr/>
        </p:nvGrpSpPr>
        <p:grpSpPr>
          <a:xfrm>
            <a:off x="5057992" y="1138351"/>
            <a:ext cx="6930809" cy="1514972"/>
            <a:chOff x="3537024" y="4441227"/>
            <a:chExt cx="6930809" cy="1514972"/>
          </a:xfrm>
        </p:grpSpPr>
        <p:pic>
          <p:nvPicPr>
            <p:cNvPr id="19" name="Picture 18">
              <a:extLst>
                <a:ext uri="{FF2B5EF4-FFF2-40B4-BE49-F238E27FC236}">
                  <a16:creationId xmlns:a16="http://schemas.microsoft.com/office/drawing/2014/main" id="{680D60AE-2C0D-44D1-147C-054CB4121B7E}"/>
                </a:ext>
              </a:extLst>
            </p:cNvPr>
            <p:cNvPicPr>
              <a:picLocks noChangeAspect="1"/>
            </p:cNvPicPr>
            <p:nvPr/>
          </p:nvPicPr>
          <p:blipFill rotWithShape="1">
            <a:blip r:embed="rId3"/>
            <a:srcRect t="83648" r="19189" b="272"/>
            <a:stretch/>
          </p:blipFill>
          <p:spPr>
            <a:xfrm>
              <a:off x="3537025" y="4855279"/>
              <a:ext cx="6930808" cy="110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F4B46DC4-21A4-098D-9773-B0E5ED61A7E4}"/>
                </a:ext>
              </a:extLst>
            </p:cNvPr>
            <p:cNvSpPr txBox="1"/>
            <p:nvPr/>
          </p:nvSpPr>
          <p:spPr>
            <a:xfrm>
              <a:off x="3537024" y="4441227"/>
              <a:ext cx="1061509" cy="369332"/>
            </a:xfrm>
            <a:prstGeom prst="rect">
              <a:avLst/>
            </a:prstGeom>
            <a:noFill/>
          </p:spPr>
          <p:txBody>
            <a:bodyPr wrap="none" rtlCol="0">
              <a:spAutoFit/>
            </a:bodyPr>
            <a:lstStyle/>
            <a:p>
              <a:r>
                <a:rPr lang="en-US" dirty="0">
                  <a:solidFill>
                    <a:srgbClr val="387FF9"/>
                  </a:solidFill>
                  <a:latin typeface="+mj-lt"/>
                </a:rPr>
                <a:t>dests.ini</a:t>
              </a:r>
            </a:p>
          </p:txBody>
        </p:sp>
      </p:grpSp>
      <p:sp>
        <p:nvSpPr>
          <p:cNvPr id="21" name="Arrow: Right 20">
            <a:extLst>
              <a:ext uri="{FF2B5EF4-FFF2-40B4-BE49-F238E27FC236}">
                <a16:creationId xmlns:a16="http://schemas.microsoft.com/office/drawing/2014/main" id="{E0116C96-9ADA-B307-8938-5339F25DE61A}"/>
              </a:ext>
            </a:extLst>
          </p:cNvPr>
          <p:cNvSpPr/>
          <p:nvPr/>
        </p:nvSpPr>
        <p:spPr>
          <a:xfrm rot="18279885">
            <a:off x="2240663" y="3074964"/>
            <a:ext cx="3639358" cy="367352"/>
          </a:xfrm>
          <a:prstGeom prst="rightArrow">
            <a:avLst/>
          </a:prstGeom>
          <a:solidFill>
            <a:srgbClr val="00B050"/>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44382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B551-3220-580C-EE6A-F7A1C9C2DD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ECAE4-50C2-1713-626C-893D685883CB}"/>
              </a:ext>
            </a:extLst>
          </p:cNvPr>
          <p:cNvSpPr>
            <a:spLocks noGrp="1"/>
          </p:cNvSpPr>
          <p:nvPr>
            <p:ph type="sldNum" sz="quarter" idx="10"/>
          </p:nvPr>
        </p:nvSpPr>
        <p:spPr/>
        <p:txBody>
          <a:bodyPr/>
          <a:lstStyle/>
          <a:p>
            <a:fld id="{D0BE6F14-FF48-0F4F-A8AA-2E3F25371E4A}" type="slidenum">
              <a:rPr lang="en-US" smtClean="0"/>
              <a:pPr/>
              <a:t>41</a:t>
            </a:fld>
            <a:endParaRPr lang="en-US" dirty="0"/>
          </a:p>
        </p:txBody>
      </p:sp>
      <p:sp>
        <p:nvSpPr>
          <p:cNvPr id="4" name="Title 4">
            <a:extLst>
              <a:ext uri="{FF2B5EF4-FFF2-40B4-BE49-F238E27FC236}">
                <a16:creationId xmlns:a16="http://schemas.microsoft.com/office/drawing/2014/main" id="{87474D31-1C63-DD68-B42F-681C26D580D6}"/>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What does it look like in Slack?</a:t>
            </a:r>
          </a:p>
        </p:txBody>
      </p:sp>
      <p:pic>
        <p:nvPicPr>
          <p:cNvPr id="3" name="Picture 2">
            <a:extLst>
              <a:ext uri="{FF2B5EF4-FFF2-40B4-BE49-F238E27FC236}">
                <a16:creationId xmlns:a16="http://schemas.microsoft.com/office/drawing/2014/main" id="{1ECC0CB3-4CB0-75F9-00F4-D5B3A7A4DADD}"/>
              </a:ext>
            </a:extLst>
          </p:cNvPr>
          <p:cNvPicPr>
            <a:picLocks noChangeAspect="1"/>
          </p:cNvPicPr>
          <p:nvPr/>
        </p:nvPicPr>
        <p:blipFill>
          <a:blip r:embed="rId2"/>
          <a:stretch>
            <a:fillRect/>
          </a:stretch>
        </p:blipFill>
        <p:spPr>
          <a:xfrm>
            <a:off x="750276" y="3116389"/>
            <a:ext cx="10691447" cy="1229518"/>
          </a:xfrm>
          <a:prstGeom prst="rect">
            <a:avLst/>
          </a:prstGeom>
          <a:noFill/>
        </p:spPr>
      </p:pic>
    </p:spTree>
    <p:extLst>
      <p:ext uri="{BB962C8B-B14F-4D97-AF65-F5344CB8AC3E}">
        <p14:creationId xmlns:p14="http://schemas.microsoft.com/office/powerpoint/2010/main" val="369234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9A2F-8262-2676-4DBA-A79A1AAA41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1541A9-575C-FF49-3267-D3E386A6BBEF}"/>
              </a:ext>
            </a:extLst>
          </p:cNvPr>
          <p:cNvSpPr>
            <a:spLocks noGrp="1"/>
          </p:cNvSpPr>
          <p:nvPr>
            <p:ph type="sldNum" sz="quarter" idx="10"/>
          </p:nvPr>
        </p:nvSpPr>
        <p:spPr/>
        <p:txBody>
          <a:bodyPr/>
          <a:lstStyle/>
          <a:p>
            <a:fld id="{D0BE6F14-FF48-0F4F-A8AA-2E3F25371E4A}" type="slidenum">
              <a:rPr lang="en-US" smtClean="0"/>
              <a:pPr/>
              <a:t>42</a:t>
            </a:fld>
            <a:endParaRPr lang="en-US" dirty="0"/>
          </a:p>
        </p:txBody>
      </p:sp>
      <p:sp>
        <p:nvSpPr>
          <p:cNvPr id="4" name="Title 4">
            <a:extLst>
              <a:ext uri="{FF2B5EF4-FFF2-40B4-BE49-F238E27FC236}">
                <a16:creationId xmlns:a16="http://schemas.microsoft.com/office/drawing/2014/main" id="{E798FB63-8D9D-AFC2-3497-7B06507C8A7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pic>
        <p:nvPicPr>
          <p:cNvPr id="1028" name="Picture 4">
            <a:extLst>
              <a:ext uri="{FF2B5EF4-FFF2-40B4-BE49-F238E27FC236}">
                <a16:creationId xmlns:a16="http://schemas.microsoft.com/office/drawing/2014/main" id="{4D7014F1-F169-43F3-4B6F-9F85CC26D0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53" y="613831"/>
            <a:ext cx="11563350" cy="63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4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B1F8-BF4C-C802-C9F6-C2BAB837AC2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B64AFBE-6ED0-BA5B-BFB2-EDC1DD38F6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04" y="605039"/>
            <a:ext cx="11563350" cy="63794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03080E-A2DD-5A8A-0120-72F0444AE84A}"/>
              </a:ext>
            </a:extLst>
          </p:cNvPr>
          <p:cNvSpPr>
            <a:spLocks noGrp="1"/>
          </p:cNvSpPr>
          <p:nvPr>
            <p:ph type="sldNum" sz="quarter" idx="10"/>
          </p:nvPr>
        </p:nvSpPr>
        <p:spPr/>
        <p:txBody>
          <a:bodyPr/>
          <a:lstStyle/>
          <a:p>
            <a:fld id="{D0BE6F14-FF48-0F4F-A8AA-2E3F25371E4A}" type="slidenum">
              <a:rPr lang="en-US" smtClean="0"/>
              <a:pPr/>
              <a:t>43</a:t>
            </a:fld>
            <a:endParaRPr lang="en-US" dirty="0"/>
          </a:p>
        </p:txBody>
      </p:sp>
      <p:sp>
        <p:nvSpPr>
          <p:cNvPr id="4" name="Title 4">
            <a:extLst>
              <a:ext uri="{FF2B5EF4-FFF2-40B4-BE49-F238E27FC236}">
                <a16:creationId xmlns:a16="http://schemas.microsoft.com/office/drawing/2014/main" id="{77A628B1-B804-C082-6575-580A1EF21BA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examples…Sentry!</a:t>
            </a:r>
          </a:p>
        </p:txBody>
      </p:sp>
    </p:spTree>
    <p:extLst>
      <p:ext uri="{BB962C8B-B14F-4D97-AF65-F5344CB8AC3E}">
        <p14:creationId xmlns:p14="http://schemas.microsoft.com/office/powerpoint/2010/main" val="3888706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40EB-52B5-FBFA-772A-C0A73B03D4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FFFFBA-F24A-666D-965F-F4DB66BCF5C8}"/>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
        <p:nvSpPr>
          <p:cNvPr id="4" name="Title 4">
            <a:extLst>
              <a:ext uri="{FF2B5EF4-FFF2-40B4-BE49-F238E27FC236}">
                <a16:creationId xmlns:a16="http://schemas.microsoft.com/office/drawing/2014/main" id="{E8F5B57D-AF54-26FA-1448-6B638934F712}"/>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examples…Google Pub/Sub!</a:t>
            </a:r>
          </a:p>
        </p:txBody>
      </p:sp>
      <p:sp>
        <p:nvSpPr>
          <p:cNvPr id="6" name="Rectangle: Rounded Corners 5">
            <a:extLst>
              <a:ext uri="{FF2B5EF4-FFF2-40B4-BE49-F238E27FC236}">
                <a16:creationId xmlns:a16="http://schemas.microsoft.com/office/drawing/2014/main" id="{C984BA2B-C3B4-F845-C16D-E87271A02873}"/>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Tree>
    <p:extLst>
      <p:ext uri="{BB962C8B-B14F-4D97-AF65-F5344CB8AC3E}">
        <p14:creationId xmlns:p14="http://schemas.microsoft.com/office/powerpoint/2010/main" val="1636408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79742-6AEF-07B4-1546-EC1CD44E4D6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67D63EC-61A2-7FF2-5385-AC8B82D596BB}"/>
              </a:ext>
            </a:extLst>
          </p:cNvPr>
          <p:cNvSpPr/>
          <p:nvPr/>
        </p:nvSpPr>
        <p:spPr>
          <a:xfrm>
            <a:off x="1791101" y="1247160"/>
            <a:ext cx="8609798" cy="5232150"/>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BD2F4272-4F57-5E56-3BFD-53C8E2BC9CD9}"/>
              </a:ext>
            </a:extLst>
          </p:cNvPr>
          <p:cNvSpPr>
            <a:spLocks noGrp="1"/>
          </p:cNvSpPr>
          <p:nvPr>
            <p:ph type="sldNum" sz="quarter" idx="10"/>
          </p:nvPr>
        </p:nvSpPr>
        <p:spPr/>
        <p:txBody>
          <a:bodyPr/>
          <a:lstStyle/>
          <a:p>
            <a:fld id="{D0BE6F14-FF48-0F4F-A8AA-2E3F25371E4A}" type="slidenum">
              <a:rPr lang="en-US" smtClean="0"/>
              <a:pPr/>
              <a:t>45</a:t>
            </a:fld>
            <a:endParaRPr lang="en-US" dirty="0"/>
          </a:p>
        </p:txBody>
      </p:sp>
      <p:sp>
        <p:nvSpPr>
          <p:cNvPr id="4" name="Title 4">
            <a:extLst>
              <a:ext uri="{FF2B5EF4-FFF2-40B4-BE49-F238E27FC236}">
                <a16:creationId xmlns:a16="http://schemas.microsoft.com/office/drawing/2014/main" id="{474A6C3E-CB48-2D88-CEF6-9F8049DAA43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More examples…Grafana Loki!</a:t>
            </a:r>
          </a:p>
        </p:txBody>
      </p:sp>
      <p:sp>
        <p:nvSpPr>
          <p:cNvPr id="6" name="TextBox 5">
            <a:extLst>
              <a:ext uri="{FF2B5EF4-FFF2-40B4-BE49-F238E27FC236}">
                <a16:creationId xmlns:a16="http://schemas.microsoft.com/office/drawing/2014/main" id="{A3EE2A9A-F4EF-642A-3434-521E0987809E}"/>
              </a:ext>
            </a:extLst>
          </p:cNvPr>
          <p:cNvSpPr txBox="1"/>
          <p:nvPr/>
        </p:nvSpPr>
        <p:spPr>
          <a:xfrm>
            <a:off x="1791101" y="729331"/>
            <a:ext cx="8609798" cy="369332"/>
          </a:xfrm>
          <a:prstGeom prst="rect">
            <a:avLst/>
          </a:prstGeom>
          <a:noFill/>
        </p:spPr>
        <p:txBody>
          <a:bodyPr wrap="square">
            <a:spAutoFit/>
          </a:bodyPr>
          <a:lstStyle/>
          <a:p>
            <a:pPr marL="0" indent="0" algn="ctr">
              <a:buNone/>
            </a:pPr>
            <a:r>
              <a:rPr lang="en-CA" sz="1800" b="1" dirty="0">
                <a:latin typeface="+mj-lt"/>
              </a:rPr>
              <a:t>Video Demo: </a:t>
            </a:r>
            <a:r>
              <a:rPr lang="en-CA" sz="1800" b="1" dirty="0">
                <a:latin typeface="+mj-lt"/>
                <a:hlinkClick r:id="rId3"/>
              </a:rPr>
              <a:t>https://www.youtube.com/watch?v=3XXjvkchCWc</a:t>
            </a:r>
            <a:endParaRPr lang="en-CA" sz="1800" dirty="0">
              <a:latin typeface="+mj-lt"/>
            </a:endParaRPr>
          </a:p>
        </p:txBody>
      </p:sp>
    </p:spTree>
    <p:extLst>
      <p:ext uri="{BB962C8B-B14F-4D97-AF65-F5344CB8AC3E}">
        <p14:creationId xmlns:p14="http://schemas.microsoft.com/office/powerpoint/2010/main" val="62207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FE33-1B92-48DB-32FB-C3155AB2895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9FB7432-0BE9-871D-699A-06D39942F75C}"/>
              </a:ext>
            </a:extLst>
          </p:cNvPr>
          <p:cNvSpPr/>
          <p:nvPr/>
        </p:nvSpPr>
        <p:spPr>
          <a:xfrm>
            <a:off x="1427747" y="853011"/>
            <a:ext cx="9336505" cy="5540432"/>
          </a:xfrm>
          <a:prstGeom prst="roundRect">
            <a:avLst>
              <a:gd name="adj" fmla="val 1503"/>
            </a:avLst>
          </a:prstGeom>
          <a:blipFill>
            <a:blip r:embed="rId2"/>
            <a:stretch>
              <a:fillRect/>
            </a:stretch>
          </a:blipFill>
          <a:effectLst>
            <a:outerShdw blurRad="381000" sx="102000" sy="102000" algn="ctr" rotWithShape="0">
              <a:prstClr val="black">
                <a:alpha val="40000"/>
              </a:prstClr>
            </a:outerShdw>
          </a:effectLst>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5097F396-C5E9-D866-BE01-5A951F34D23B}"/>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
        <p:nvSpPr>
          <p:cNvPr id="4" name="Title 4">
            <a:extLst>
              <a:ext uri="{FF2B5EF4-FFF2-40B4-BE49-F238E27FC236}">
                <a16:creationId xmlns:a16="http://schemas.microsoft.com/office/drawing/2014/main" id="{31F75276-5B48-1AA8-A51F-B7F028CB142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Visualize Logs in Grafana Dashboard</a:t>
            </a:r>
          </a:p>
        </p:txBody>
      </p:sp>
    </p:spTree>
    <p:extLst>
      <p:ext uri="{BB962C8B-B14F-4D97-AF65-F5344CB8AC3E}">
        <p14:creationId xmlns:p14="http://schemas.microsoft.com/office/powerpoint/2010/main" val="3749739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4541-400B-D4EB-FC7F-5C652189BF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15F74-057E-2CCB-1CC8-1DB85167FFC0}"/>
              </a:ext>
            </a:extLst>
          </p:cNvPr>
          <p:cNvSpPr>
            <a:spLocks noGrp="1"/>
          </p:cNvSpPr>
          <p:nvPr>
            <p:ph type="sldNum" sz="quarter" idx="10"/>
          </p:nvPr>
        </p:nvSpPr>
        <p:spPr/>
        <p:txBody>
          <a:bodyPr/>
          <a:lstStyle/>
          <a:p>
            <a:fld id="{D0BE6F14-FF48-0F4F-A8AA-2E3F25371E4A}" type="slidenum">
              <a:rPr lang="en-US" smtClean="0"/>
              <a:pPr/>
              <a:t>47</a:t>
            </a:fld>
            <a:endParaRPr lang="en-US" dirty="0"/>
          </a:p>
        </p:txBody>
      </p:sp>
      <p:sp>
        <p:nvSpPr>
          <p:cNvPr id="4" name="Title 4">
            <a:extLst>
              <a:ext uri="{FF2B5EF4-FFF2-40B4-BE49-F238E27FC236}">
                <a16:creationId xmlns:a16="http://schemas.microsoft.com/office/drawing/2014/main" id="{F30E9A54-C2A2-99F3-639C-2ADAC56F2EC5}"/>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Future Enhancements to Manzan</a:t>
            </a:r>
          </a:p>
        </p:txBody>
      </p:sp>
      <p:sp>
        <p:nvSpPr>
          <p:cNvPr id="3" name="Content Placeholder 4">
            <a:extLst>
              <a:ext uri="{FF2B5EF4-FFF2-40B4-BE49-F238E27FC236}">
                <a16:creationId xmlns:a16="http://schemas.microsoft.com/office/drawing/2014/main" id="{D03F7F65-8FF2-E04D-4095-B9654F6EDA14}"/>
              </a:ext>
            </a:extLst>
          </p:cNvPr>
          <p:cNvSpPr>
            <a:spLocks noGrp="1"/>
          </p:cNvSpPr>
          <p:nvPr>
            <p:ph idx="1"/>
          </p:nvPr>
        </p:nvSpPr>
        <p:spPr>
          <a:xfrm>
            <a:off x="401692" y="844109"/>
            <a:ext cx="10972800" cy="5774078"/>
          </a:xfrm>
        </p:spPr>
        <p:txBody>
          <a:bodyPr lIns="91440" tIns="45720" rIns="91440" bIns="45720" anchor="t">
            <a:noAutofit/>
          </a:bodyPr>
          <a:lstStyle/>
          <a:p>
            <a:r>
              <a:rPr lang="en-US" dirty="0">
                <a:latin typeface="+mj-lt"/>
              </a:rPr>
              <a:t>Trigger events based on audit journals</a:t>
            </a:r>
          </a:p>
          <a:p>
            <a:endParaRPr lang="en-US" dirty="0">
              <a:latin typeface="+mj-lt"/>
            </a:endParaRPr>
          </a:p>
          <a:p>
            <a:endParaRPr lang="en-US" dirty="0">
              <a:latin typeface="+mj-lt"/>
            </a:endParaRPr>
          </a:p>
          <a:p>
            <a:r>
              <a:rPr lang="en-US" dirty="0">
                <a:latin typeface="+mj-lt"/>
              </a:rPr>
              <a:t>System exit point processing</a:t>
            </a:r>
          </a:p>
          <a:p>
            <a:endParaRPr lang="en-US" dirty="0">
              <a:latin typeface="+mj-lt"/>
            </a:endParaRPr>
          </a:p>
          <a:p>
            <a:endParaRPr lang="en-US" dirty="0">
              <a:latin typeface="+mj-lt"/>
            </a:endParaRPr>
          </a:p>
          <a:p>
            <a:r>
              <a:rPr lang="en-US" dirty="0">
                <a:latin typeface="+mj-lt"/>
              </a:rPr>
              <a:t>Metrics exported to Prometheus, for instance:</a:t>
            </a:r>
          </a:p>
          <a:p>
            <a:pPr lvl="1"/>
            <a:r>
              <a:rPr lang="en-US" dirty="0">
                <a:latin typeface="+mj-lt"/>
              </a:rPr>
              <a:t>How many MCH exceptions have happened in production applications?</a:t>
            </a:r>
          </a:p>
          <a:p>
            <a:pPr lvl="1"/>
            <a:r>
              <a:rPr lang="en-US" dirty="0">
                <a:latin typeface="+mj-lt"/>
              </a:rPr>
              <a:t>How many severity 40+ history log entries?</a:t>
            </a:r>
          </a:p>
          <a:p>
            <a:pPr lvl="1"/>
            <a:r>
              <a:rPr lang="en-US" dirty="0">
                <a:latin typeface="+mj-lt"/>
              </a:rPr>
              <a:t>How many errors showing in web server logs?</a:t>
            </a:r>
          </a:p>
          <a:p>
            <a:pPr lvl="1"/>
            <a:r>
              <a:rPr lang="en-US" dirty="0">
                <a:latin typeface="+mj-lt"/>
              </a:rPr>
              <a:t>How many PASE VLOGs have been created?</a:t>
            </a:r>
          </a:p>
          <a:p>
            <a:endParaRPr lang="en-US" dirty="0">
              <a:latin typeface="+mj-lt"/>
            </a:endParaRPr>
          </a:p>
          <a:p>
            <a:endParaRPr lang="en-US" dirty="0">
              <a:latin typeface="+mj-lt"/>
            </a:endParaRPr>
          </a:p>
          <a:p>
            <a:r>
              <a:rPr lang="en-US" dirty="0">
                <a:latin typeface="+mj-lt"/>
              </a:rPr>
              <a:t>Ability to trigger events from Prometheus exporter, for instance:</a:t>
            </a:r>
          </a:p>
          <a:p>
            <a:pPr lvl="1"/>
            <a:r>
              <a:rPr lang="en-US" dirty="0">
                <a:latin typeface="+mj-lt"/>
              </a:rPr>
              <a:t>Memory pool usage anomalies</a:t>
            </a:r>
          </a:p>
          <a:p>
            <a:pPr lvl="1"/>
            <a:r>
              <a:rPr lang="en-US" dirty="0">
                <a:latin typeface="+mj-lt"/>
              </a:rPr>
              <a:t>Increased HTTP server traffic</a:t>
            </a:r>
          </a:p>
          <a:p>
            <a:pPr lvl="1"/>
            <a:r>
              <a:rPr lang="en-US" dirty="0">
                <a:latin typeface="+mj-lt"/>
              </a:rPr>
              <a:t>Unexpected amount of remote connections</a:t>
            </a:r>
          </a:p>
          <a:p>
            <a:pPr lvl="1"/>
            <a:r>
              <a:rPr lang="en-US" dirty="0">
                <a:latin typeface="+mj-lt"/>
              </a:rPr>
              <a:t>Operational data beyond thresholds</a:t>
            </a:r>
          </a:p>
        </p:txBody>
      </p:sp>
    </p:spTree>
    <p:extLst>
      <p:ext uri="{BB962C8B-B14F-4D97-AF65-F5344CB8AC3E}">
        <p14:creationId xmlns:p14="http://schemas.microsoft.com/office/powerpoint/2010/main" val="3865193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BBE-3B43-CE09-3DC8-702C1C792EF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A38E5BA-7BF8-1CBB-5C83-61FBE683E3DF}"/>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Manzan + AI</a:t>
            </a:r>
            <a:endParaRPr lang="en-CA" sz="4500" b="1" dirty="0">
              <a:latin typeface="+mj-lt"/>
            </a:endParaRPr>
          </a:p>
        </p:txBody>
      </p:sp>
      <p:sp>
        <p:nvSpPr>
          <p:cNvPr id="2" name="Slide Number Placeholder 1">
            <a:extLst>
              <a:ext uri="{FF2B5EF4-FFF2-40B4-BE49-F238E27FC236}">
                <a16:creationId xmlns:a16="http://schemas.microsoft.com/office/drawing/2014/main" id="{28BAF9FA-07FA-95AC-F9AD-814C4275AC9B}"/>
              </a:ext>
            </a:extLst>
          </p:cNvPr>
          <p:cNvSpPr>
            <a:spLocks noGrp="1"/>
          </p:cNvSpPr>
          <p:nvPr>
            <p:ph type="sldNum" sz="quarter" idx="10"/>
          </p:nvPr>
        </p:nvSpPr>
        <p:spPr/>
        <p:txBody>
          <a:bodyPr/>
          <a:lstStyle/>
          <a:p>
            <a:fld id="{D0BE6F14-FF48-0F4F-A8AA-2E3F25371E4A}" type="slidenum">
              <a:rPr lang="en-US" smtClean="0"/>
              <a:pPr/>
              <a:t>48</a:t>
            </a:fld>
            <a:endParaRPr lang="en-US" dirty="0"/>
          </a:p>
        </p:txBody>
      </p:sp>
    </p:spTree>
    <p:extLst>
      <p:ext uri="{BB962C8B-B14F-4D97-AF65-F5344CB8AC3E}">
        <p14:creationId xmlns:p14="http://schemas.microsoft.com/office/powerpoint/2010/main" val="223094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6BDA-EE27-7315-57AF-0A955F4447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F36CA-0587-163D-EE4F-F941785A2B21}"/>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
        <p:nvSpPr>
          <p:cNvPr id="4" name="Title 4">
            <a:extLst>
              <a:ext uri="{FF2B5EF4-FFF2-40B4-BE49-F238E27FC236}">
                <a16:creationId xmlns:a16="http://schemas.microsoft.com/office/drawing/2014/main" id="{E9651338-1282-1B5A-50C9-78EB6E2E30F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1670FF"/>
                </a:solidFill>
                <a:latin typeface="+mj-lt"/>
              </a:rPr>
              <a:t>Failure Prediction System</a:t>
            </a:r>
          </a:p>
        </p:txBody>
      </p:sp>
      <p:sp>
        <p:nvSpPr>
          <p:cNvPr id="10" name="Rectangle 9">
            <a:extLst>
              <a:ext uri="{FF2B5EF4-FFF2-40B4-BE49-F238E27FC236}">
                <a16:creationId xmlns:a16="http://schemas.microsoft.com/office/drawing/2014/main" id="{3259B1B6-E87B-A1BA-221D-17413A168969}"/>
              </a:ext>
            </a:extLst>
          </p:cNvPr>
          <p:cNvSpPr/>
          <p:nvPr/>
        </p:nvSpPr>
        <p:spPr>
          <a:xfrm>
            <a:off x="1737831" y="4752014"/>
            <a:ext cx="2447365" cy="1228165"/>
          </a:xfrm>
          <a:prstGeom prst="rect">
            <a:avLst/>
          </a:prstGeom>
          <a:solidFill>
            <a:schemeClr val="bg2"/>
          </a:solidFill>
        </p:spPr>
        <p:txBody>
          <a:bodyPr wrap="square" lIns="0" tIns="0" rIns="0" bIns="0" rtlCol="0" anchor="ctr">
            <a:noAutofit/>
          </a:bodyPr>
          <a:lstStyle/>
          <a:p>
            <a:pPr algn="ctr"/>
            <a:endParaRPr lang="en-CA" sz="1200" dirty="0">
              <a:solidFill>
                <a:srgbClr val="FFFFFF"/>
              </a:solidFill>
              <a:latin typeface="Arial"/>
              <a:cs typeface="Arial"/>
            </a:endParaRPr>
          </a:p>
        </p:txBody>
      </p:sp>
      <p:pic>
        <p:nvPicPr>
          <p:cNvPr id="5" name="Picture 4">
            <a:extLst>
              <a:ext uri="{FF2B5EF4-FFF2-40B4-BE49-F238E27FC236}">
                <a16:creationId xmlns:a16="http://schemas.microsoft.com/office/drawing/2014/main" id="{984480BD-895C-2272-6F9C-F6A6A7621A7A}"/>
              </a:ext>
            </a:extLst>
          </p:cNvPr>
          <p:cNvPicPr>
            <a:picLocks noChangeAspect="1"/>
          </p:cNvPicPr>
          <p:nvPr/>
        </p:nvPicPr>
        <p:blipFill>
          <a:blip r:embed="rId2"/>
          <a:stretch>
            <a:fillRect/>
          </a:stretch>
        </p:blipFill>
        <p:spPr>
          <a:xfrm>
            <a:off x="1481550" y="1035849"/>
            <a:ext cx="9228900" cy="5225252"/>
          </a:xfrm>
          <a:prstGeom prst="rect">
            <a:avLst/>
          </a:prstGeom>
        </p:spPr>
      </p:pic>
    </p:spTree>
    <p:extLst>
      <p:ext uri="{BB962C8B-B14F-4D97-AF65-F5344CB8AC3E}">
        <p14:creationId xmlns:p14="http://schemas.microsoft.com/office/powerpoint/2010/main" val="39429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1865A-FF1D-F119-9A3B-E5EA95B64D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926F90D-815C-1AFD-5D2F-861BD50BE395}"/>
              </a:ext>
            </a:extLst>
          </p:cNvPr>
          <p:cNvSpPr/>
          <p:nvPr/>
        </p:nvSpPr>
        <p:spPr>
          <a:xfrm>
            <a:off x="6282104" y="1529862"/>
            <a:ext cx="4822581" cy="4207119"/>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EA00BC74-69D4-5DD8-4A0C-20F5637DFFA2}"/>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4" name="Title 4">
            <a:extLst>
              <a:ext uri="{FF2B5EF4-FFF2-40B4-BE49-F238E27FC236}">
                <a16:creationId xmlns:a16="http://schemas.microsoft.com/office/drawing/2014/main" id="{7C0D8320-7AC9-42BE-237D-6D902ECC11AD}"/>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Specialty is a collective disadvantage</a:t>
            </a:r>
          </a:p>
        </p:txBody>
      </p:sp>
      <p:sp>
        <p:nvSpPr>
          <p:cNvPr id="6" name="Content Placeholder 4">
            <a:extLst>
              <a:ext uri="{FF2B5EF4-FFF2-40B4-BE49-F238E27FC236}">
                <a16:creationId xmlns:a16="http://schemas.microsoft.com/office/drawing/2014/main" id="{9C0F770F-F8CD-AD0C-1197-A919683FD3AD}"/>
              </a:ext>
            </a:extLst>
          </p:cNvPr>
          <p:cNvSpPr txBox="1">
            <a:spLocks/>
          </p:cNvSpPr>
          <p:nvPr/>
        </p:nvSpPr>
        <p:spPr>
          <a:xfrm>
            <a:off x="6394384" y="1666974"/>
            <a:ext cx="4578417" cy="4026045"/>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buNone/>
            </a:pPr>
            <a:r>
              <a:rPr lang="en-US" dirty="0">
                <a:solidFill>
                  <a:srgbClr val="387FF9"/>
                </a:solidFill>
                <a:latin typeface="+mj-lt"/>
              </a:rPr>
              <a:t>Each solutions has their own…</a:t>
            </a:r>
          </a:p>
          <a:p>
            <a:pPr marL="0" indent="0" fontAlgn="auto">
              <a:buNone/>
            </a:pPr>
            <a:endParaRPr lang="en-US" dirty="0">
              <a:latin typeface="+mj-lt"/>
            </a:endParaRPr>
          </a:p>
          <a:p>
            <a:pPr fontAlgn="auto"/>
            <a:r>
              <a:rPr lang="en-US" dirty="0">
                <a:latin typeface="+mj-lt"/>
              </a:rPr>
              <a:t>Configuration</a:t>
            </a:r>
          </a:p>
          <a:p>
            <a:pPr fontAlgn="auto"/>
            <a:endParaRPr lang="en-US" dirty="0">
              <a:latin typeface="+mj-lt"/>
            </a:endParaRPr>
          </a:p>
          <a:p>
            <a:pPr fontAlgn="auto"/>
            <a:r>
              <a:rPr lang="en-US" dirty="0">
                <a:latin typeface="+mj-lt"/>
              </a:rPr>
              <a:t>Host installation requirements</a:t>
            </a:r>
          </a:p>
          <a:p>
            <a:pPr fontAlgn="auto"/>
            <a:endParaRPr lang="en-US" dirty="0">
              <a:latin typeface="+mj-lt"/>
            </a:endParaRPr>
          </a:p>
          <a:p>
            <a:pPr fontAlgn="auto"/>
            <a:r>
              <a:rPr lang="en-US" dirty="0">
                <a:latin typeface="+mj-lt"/>
              </a:rPr>
              <a:t>Monitoring capabilities</a:t>
            </a:r>
          </a:p>
          <a:p>
            <a:pPr lvl="1" fontAlgn="auto"/>
            <a:r>
              <a:rPr lang="en-US" dirty="0">
                <a:latin typeface="+mj-lt"/>
              </a:rPr>
              <a:t>Collect system metrics (active jobs, ASP consumption)</a:t>
            </a:r>
          </a:p>
          <a:p>
            <a:pPr lvl="1" fontAlgn="auto"/>
            <a:r>
              <a:rPr lang="en-US" dirty="0">
                <a:latin typeface="+mj-lt"/>
              </a:rPr>
              <a:t>View sub system information</a:t>
            </a:r>
          </a:p>
          <a:p>
            <a:pPr lvl="1" fontAlgn="auto"/>
            <a:r>
              <a:rPr lang="en-US" dirty="0">
                <a:latin typeface="+mj-lt"/>
              </a:rPr>
              <a:t>Identify long-running SQL</a:t>
            </a:r>
          </a:p>
          <a:p>
            <a:pPr lvl="1" fontAlgn="auto"/>
            <a:r>
              <a:rPr lang="en-US" dirty="0">
                <a:latin typeface="+mj-lt"/>
              </a:rPr>
              <a:t>View job queue</a:t>
            </a:r>
          </a:p>
          <a:p>
            <a:pPr fontAlgn="auto"/>
            <a:endParaRPr lang="en-US" dirty="0">
              <a:latin typeface="+mj-lt"/>
            </a:endParaRPr>
          </a:p>
          <a:p>
            <a:pPr marL="0" indent="0" fontAlgn="auto">
              <a:buNone/>
            </a:pPr>
            <a:r>
              <a:rPr lang="en-US" dirty="0">
                <a:solidFill>
                  <a:srgbClr val="387FF9"/>
                </a:solidFill>
                <a:latin typeface="+mj-lt"/>
              </a:rPr>
              <a:t>Can you integrate with other tools?</a:t>
            </a:r>
          </a:p>
        </p:txBody>
      </p:sp>
      <p:sp>
        <p:nvSpPr>
          <p:cNvPr id="9" name="Content Placeholder 4">
            <a:extLst>
              <a:ext uri="{FF2B5EF4-FFF2-40B4-BE49-F238E27FC236}">
                <a16:creationId xmlns:a16="http://schemas.microsoft.com/office/drawing/2014/main" id="{34A39361-033A-4420-A5EB-DF00FB0B7305}"/>
              </a:ext>
            </a:extLst>
          </p:cNvPr>
          <p:cNvSpPr txBox="1">
            <a:spLocks/>
          </p:cNvSpPr>
          <p:nvPr/>
        </p:nvSpPr>
        <p:spPr>
          <a:xfrm>
            <a:off x="401692" y="752669"/>
            <a:ext cx="5479344" cy="5774078"/>
          </a:xfrm>
          <a:prstGeom prst="rect">
            <a:avLst/>
          </a:prstGeom>
        </p:spPr>
        <p:txBody>
          <a:bodyPr lIns="91440" tIns="45720" rIns="91440" bIns="45720" anchor="t">
            <a:noAutofit/>
          </a:bodyPr>
          <a:lstStyle>
            <a:lvl1pPr marL="342900" indent="-342900" algn="l" defTabSz="609570" rtl="0" eaLnBrk="1" latinLnBrk="0" hangingPunct="1">
              <a:lnSpc>
                <a:spcPct val="100000"/>
              </a:lnSpc>
              <a:spcBef>
                <a:spcPts val="0"/>
              </a:spcBef>
              <a:spcAft>
                <a:spcPts val="0"/>
              </a:spcAft>
              <a:buFont typeface="Arial"/>
              <a:buChar char="•"/>
              <a:defRPr sz="1800" b="0" i="0" kern="1200" baseline="0">
                <a:solidFill>
                  <a:schemeClr val="tx1"/>
                </a:solidFill>
                <a:latin typeface="Arial"/>
                <a:ea typeface="Arial" panose="020B0604020202020204" pitchFamily="34" charset="0"/>
                <a:cs typeface="Arial"/>
              </a:defRPr>
            </a:lvl1pPr>
            <a:lvl2pPr marL="740664" indent="-228600"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b="0" i="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lnSpc>
                <a:spcPct val="200000"/>
              </a:lnSpc>
              <a:buFont typeface="Arial"/>
              <a:buNone/>
            </a:pPr>
            <a:endParaRPr lang="en-US" dirty="0">
              <a:solidFill>
                <a:srgbClr val="387FF9"/>
              </a:solidFill>
              <a:latin typeface="+mj-lt"/>
            </a:endParaRPr>
          </a:p>
          <a:p>
            <a:pPr fontAlgn="auto">
              <a:lnSpc>
                <a:spcPct val="200000"/>
              </a:lnSpc>
              <a:buFont typeface="Arial"/>
              <a:buAutoNum type="arabicPeriod"/>
            </a:pPr>
            <a:r>
              <a:rPr lang="en-US" dirty="0">
                <a:latin typeface="+mj-lt"/>
              </a:rPr>
              <a:t>Dynatrace</a:t>
            </a:r>
          </a:p>
          <a:p>
            <a:pPr fontAlgn="auto">
              <a:lnSpc>
                <a:spcPct val="200000"/>
              </a:lnSpc>
              <a:buFont typeface="Arial"/>
              <a:buAutoNum type="arabicPeriod"/>
            </a:pPr>
            <a:r>
              <a:rPr lang="en-US" dirty="0">
                <a:latin typeface="+mj-lt"/>
              </a:rPr>
              <a:t>Nagios</a:t>
            </a:r>
          </a:p>
          <a:p>
            <a:pPr fontAlgn="auto">
              <a:lnSpc>
                <a:spcPct val="200000"/>
              </a:lnSpc>
              <a:buFont typeface="Arial"/>
              <a:buAutoNum type="arabicPeriod"/>
            </a:pPr>
            <a:r>
              <a:rPr lang="en-US" dirty="0">
                <a:latin typeface="+mj-lt"/>
              </a:rPr>
              <a:t>Instana</a:t>
            </a:r>
          </a:p>
          <a:p>
            <a:pPr fontAlgn="auto">
              <a:lnSpc>
                <a:spcPct val="200000"/>
              </a:lnSpc>
              <a:buFont typeface="Arial"/>
              <a:buAutoNum type="arabicPeriod"/>
            </a:pPr>
            <a:r>
              <a:rPr lang="en-US" dirty="0">
                <a:latin typeface="+mj-lt"/>
              </a:rPr>
              <a:t>DataDog</a:t>
            </a:r>
          </a:p>
          <a:p>
            <a:pPr fontAlgn="auto">
              <a:lnSpc>
                <a:spcPct val="200000"/>
              </a:lnSpc>
              <a:buFont typeface="Arial"/>
              <a:buAutoNum type="arabicPeriod"/>
            </a:pPr>
            <a:r>
              <a:rPr lang="en-US" dirty="0">
                <a:latin typeface="+mj-lt"/>
              </a:rPr>
              <a:t>Control4i</a:t>
            </a:r>
          </a:p>
          <a:p>
            <a:pPr fontAlgn="auto">
              <a:lnSpc>
                <a:spcPct val="200000"/>
              </a:lnSpc>
              <a:buFont typeface="Arial"/>
              <a:buAutoNum type="arabicPeriod"/>
            </a:pPr>
            <a:r>
              <a:rPr lang="en-US" dirty="0">
                <a:latin typeface="+mj-lt"/>
              </a:rPr>
              <a:t>Syslog Reporting Manager (SRM)</a:t>
            </a:r>
          </a:p>
          <a:p>
            <a:pPr fontAlgn="auto">
              <a:lnSpc>
                <a:spcPct val="200000"/>
              </a:lnSpc>
              <a:buFont typeface="Arial"/>
              <a:buAutoNum type="arabicPeriod"/>
            </a:pPr>
            <a:r>
              <a:rPr lang="en-US" dirty="0">
                <a:latin typeface="+mj-lt"/>
              </a:rPr>
              <a:t>Created your own</a:t>
            </a:r>
          </a:p>
          <a:p>
            <a:pPr fontAlgn="auto">
              <a:lnSpc>
                <a:spcPct val="200000"/>
              </a:lnSpc>
              <a:buFont typeface="Arial"/>
              <a:buAutoNum type="arabicPeriod"/>
            </a:pPr>
            <a:r>
              <a:rPr lang="en-US" dirty="0">
                <a:latin typeface="+mj-lt"/>
              </a:rPr>
              <a:t>Other</a:t>
            </a:r>
          </a:p>
        </p:txBody>
      </p:sp>
    </p:spTree>
    <p:extLst>
      <p:ext uri="{BB962C8B-B14F-4D97-AF65-F5344CB8AC3E}">
        <p14:creationId xmlns:p14="http://schemas.microsoft.com/office/powerpoint/2010/main" val="299950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7B1D-A98C-570E-1077-5139A0F773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42F604-7077-8AA4-A7AB-AB0E0A30A06C}"/>
              </a:ext>
            </a:extLst>
          </p:cNvPr>
          <p:cNvSpPr>
            <a:spLocks noGrp="1"/>
          </p:cNvSpPr>
          <p:nvPr>
            <p:ph type="sldNum" sz="quarter" idx="10"/>
          </p:nvPr>
        </p:nvSpPr>
        <p:spPr/>
        <p:txBody>
          <a:bodyPr/>
          <a:lstStyle/>
          <a:p>
            <a:fld id="{D0BE6F14-FF48-0F4F-A8AA-2E3F25371E4A}" type="slidenum">
              <a:rPr lang="en-US" smtClean="0"/>
              <a:pPr/>
              <a:t>50</a:t>
            </a:fld>
            <a:endParaRPr lang="en-US" dirty="0"/>
          </a:p>
        </p:txBody>
      </p:sp>
      <p:sp>
        <p:nvSpPr>
          <p:cNvPr id="4" name="Title 4">
            <a:extLst>
              <a:ext uri="{FF2B5EF4-FFF2-40B4-BE49-F238E27FC236}">
                <a16:creationId xmlns:a16="http://schemas.microsoft.com/office/drawing/2014/main" id="{F0D2A829-FF25-4DB1-4BEC-8060F038F55F}"/>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AI-Based System Monitoring: </a:t>
            </a:r>
            <a:r>
              <a:rPr lang="en-US" b="1" dirty="0">
                <a:solidFill>
                  <a:srgbClr val="387FF9"/>
                </a:solidFill>
                <a:latin typeface="+mj-lt"/>
              </a:rPr>
              <a:t>Intrusion Detection System</a:t>
            </a:r>
          </a:p>
        </p:txBody>
      </p:sp>
      <p:pic>
        <p:nvPicPr>
          <p:cNvPr id="3" name="Picture 2">
            <a:extLst>
              <a:ext uri="{FF2B5EF4-FFF2-40B4-BE49-F238E27FC236}">
                <a16:creationId xmlns:a16="http://schemas.microsoft.com/office/drawing/2014/main" id="{71C52D80-0100-2CC8-98AE-2F739ECCDA2A}"/>
              </a:ext>
            </a:extLst>
          </p:cNvPr>
          <p:cNvPicPr>
            <a:picLocks noChangeAspect="1"/>
          </p:cNvPicPr>
          <p:nvPr/>
        </p:nvPicPr>
        <p:blipFill>
          <a:blip r:embed="rId2"/>
          <a:stretch>
            <a:fillRect/>
          </a:stretch>
        </p:blipFill>
        <p:spPr>
          <a:xfrm>
            <a:off x="920567" y="1079501"/>
            <a:ext cx="10350865" cy="5171970"/>
          </a:xfrm>
          <a:prstGeom prst="rect">
            <a:avLst/>
          </a:prstGeom>
        </p:spPr>
      </p:pic>
    </p:spTree>
    <p:extLst>
      <p:ext uri="{BB962C8B-B14F-4D97-AF65-F5344CB8AC3E}">
        <p14:creationId xmlns:p14="http://schemas.microsoft.com/office/powerpoint/2010/main" val="410271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6FA2-AB8B-7755-590F-0D01614773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8B90C-0F9C-40D7-B934-14DE03A35192}"/>
              </a:ext>
            </a:extLst>
          </p:cNvPr>
          <p:cNvSpPr>
            <a:spLocks noGrp="1"/>
          </p:cNvSpPr>
          <p:nvPr>
            <p:ph type="sldNum" sz="quarter" idx="10"/>
          </p:nvPr>
        </p:nvSpPr>
        <p:spPr/>
        <p:txBody>
          <a:bodyPr/>
          <a:lstStyle/>
          <a:p>
            <a:fld id="{D0BE6F14-FF48-0F4F-A8AA-2E3F25371E4A}" type="slidenum">
              <a:rPr lang="en-US" smtClean="0"/>
              <a:pPr/>
              <a:t>51</a:t>
            </a:fld>
            <a:endParaRPr lang="en-US" dirty="0"/>
          </a:p>
        </p:txBody>
      </p:sp>
      <p:sp>
        <p:nvSpPr>
          <p:cNvPr id="4" name="Title 4">
            <a:extLst>
              <a:ext uri="{FF2B5EF4-FFF2-40B4-BE49-F238E27FC236}">
                <a16:creationId xmlns:a16="http://schemas.microsoft.com/office/drawing/2014/main" id="{A1DCFAE1-637F-E8B5-D379-5213C7E2FA18}"/>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sz="2600" b="1" dirty="0">
                <a:latin typeface="+mj-lt"/>
              </a:rPr>
              <a:t>AI-Based System Monitoring: </a:t>
            </a:r>
            <a:r>
              <a:rPr lang="en-US" sz="2600" b="1" dirty="0">
                <a:solidFill>
                  <a:srgbClr val="387FF9"/>
                </a:solidFill>
                <a:latin typeface="+mj-lt"/>
              </a:rPr>
              <a:t>Health and Performance Assistant</a:t>
            </a:r>
          </a:p>
        </p:txBody>
      </p:sp>
      <p:pic>
        <p:nvPicPr>
          <p:cNvPr id="7" name="Picture 6">
            <a:extLst>
              <a:ext uri="{FF2B5EF4-FFF2-40B4-BE49-F238E27FC236}">
                <a16:creationId xmlns:a16="http://schemas.microsoft.com/office/drawing/2014/main" id="{46666FB7-1F91-E016-BC68-50F29DCC8F12}"/>
              </a:ext>
            </a:extLst>
          </p:cNvPr>
          <p:cNvPicPr>
            <a:picLocks noChangeAspect="1"/>
          </p:cNvPicPr>
          <p:nvPr/>
        </p:nvPicPr>
        <p:blipFill>
          <a:blip r:embed="rId2"/>
          <a:stretch>
            <a:fillRect/>
          </a:stretch>
        </p:blipFill>
        <p:spPr>
          <a:xfrm>
            <a:off x="1489225" y="1011525"/>
            <a:ext cx="9213550" cy="5397952"/>
          </a:xfrm>
          <a:prstGeom prst="rect">
            <a:avLst/>
          </a:prstGeom>
        </p:spPr>
      </p:pic>
    </p:spTree>
    <p:extLst>
      <p:ext uri="{BB962C8B-B14F-4D97-AF65-F5344CB8AC3E}">
        <p14:creationId xmlns:p14="http://schemas.microsoft.com/office/powerpoint/2010/main" val="130423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52</a:t>
            </a:fld>
            <a:endParaRPr lang="en-US" dirty="0"/>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326518243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
        <p:nvSpPr>
          <p:cNvPr id="2" name="Slide Number Placeholder 1">
            <a:extLst>
              <a:ext uri="{FF2B5EF4-FFF2-40B4-BE49-F238E27FC236}">
                <a16:creationId xmlns:a16="http://schemas.microsoft.com/office/drawing/2014/main" id="{E83C0BBF-58EB-351B-159D-BEC5FDB3A2FB}"/>
              </a:ext>
            </a:extLst>
          </p:cNvPr>
          <p:cNvSpPr>
            <a:spLocks noGrp="1"/>
          </p:cNvSpPr>
          <p:nvPr>
            <p:ph type="sldNum" sz="quarter" idx="10"/>
          </p:nvPr>
        </p:nvSpPr>
        <p:spPr/>
        <p:txBody>
          <a:bodyPr/>
          <a:lstStyle/>
          <a:p>
            <a:fld id="{D0BE6F14-FF48-0F4F-A8AA-2E3F25371E4A}" type="slidenum">
              <a:rPr lang="en-US" smtClean="0"/>
              <a:pPr/>
              <a:t>53</a:t>
            </a:fld>
            <a:endParaRPr lang="en-US" dirty="0"/>
          </a:p>
        </p:txBody>
      </p:sp>
    </p:spTree>
    <p:extLst>
      <p:ext uri="{BB962C8B-B14F-4D97-AF65-F5344CB8AC3E}">
        <p14:creationId xmlns:p14="http://schemas.microsoft.com/office/powerpoint/2010/main" val="834508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57</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
        <p:nvSpPr>
          <p:cNvPr id="3" name="Slide Number Placeholder 2">
            <a:extLst>
              <a:ext uri="{FF2B5EF4-FFF2-40B4-BE49-F238E27FC236}">
                <a16:creationId xmlns:a16="http://schemas.microsoft.com/office/drawing/2014/main" id="{5620FDEE-2E0C-257F-48E7-334CEED94486}"/>
              </a:ext>
            </a:extLst>
          </p:cNvPr>
          <p:cNvSpPr>
            <a:spLocks noGrp="1"/>
          </p:cNvSpPr>
          <p:nvPr>
            <p:ph type="sldNum" sz="quarter" idx="10"/>
          </p:nvPr>
        </p:nvSpPr>
        <p:spPr/>
        <p:txBody>
          <a:bodyPr/>
          <a:lstStyle/>
          <a:p>
            <a:fld id="{D0BE6F14-FF48-0F4F-A8AA-2E3F25371E4A}" type="slidenum">
              <a:rPr lang="en-US" smtClean="0"/>
              <a:pPr/>
              <a:t>58</a:t>
            </a:fld>
            <a:endParaRPr lang="en-US" dirty="0"/>
          </a:p>
        </p:txBody>
      </p:sp>
    </p:spTree>
    <p:extLst>
      <p:ext uri="{BB962C8B-B14F-4D97-AF65-F5344CB8AC3E}">
        <p14:creationId xmlns:p14="http://schemas.microsoft.com/office/powerpoint/2010/main" val="75746446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59</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4865F-0687-1C52-38BD-A6B4120686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C2ED23-9497-B051-811F-AA96446E8126}"/>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5" name="Content Placeholder 4">
            <a:extLst>
              <a:ext uri="{FF2B5EF4-FFF2-40B4-BE49-F238E27FC236}">
                <a16:creationId xmlns:a16="http://schemas.microsoft.com/office/drawing/2014/main" id="{D977E7F9-AE94-CF05-1F32-B97BB8E4B363}"/>
              </a:ext>
            </a:extLst>
          </p:cNvPr>
          <p:cNvSpPr>
            <a:spLocks noGrp="1"/>
          </p:cNvSpPr>
          <p:nvPr>
            <p:ph idx="1"/>
          </p:nvPr>
        </p:nvSpPr>
        <p:spPr>
          <a:xfrm>
            <a:off x="401692" y="962985"/>
            <a:ext cx="10972800" cy="5173549"/>
          </a:xfrm>
        </p:spPr>
        <p:txBody>
          <a:bodyPr lIns="91440" tIns="45720" rIns="91440" bIns="45720" anchor="t">
            <a:noAutofit/>
          </a:bodyPr>
          <a:lstStyle/>
          <a:p>
            <a:pPr marL="0" indent="0">
              <a:lnSpc>
                <a:spcPct val="250000"/>
              </a:lnSpc>
              <a:buNone/>
            </a:pPr>
            <a:r>
              <a:rPr lang="en-US" dirty="0">
                <a:solidFill>
                  <a:srgbClr val="387FF9"/>
                </a:solidFill>
                <a:latin typeface="+mj-lt"/>
              </a:rPr>
              <a:t>Choose 1:</a:t>
            </a:r>
          </a:p>
          <a:p>
            <a:pPr>
              <a:lnSpc>
                <a:spcPct val="250000"/>
              </a:lnSpc>
              <a:buAutoNum type="arabicPeriod"/>
            </a:pPr>
            <a:r>
              <a:rPr lang="en-US" dirty="0">
                <a:latin typeface="+mj-lt"/>
              </a:rPr>
              <a:t>Yes, with IBM i</a:t>
            </a:r>
          </a:p>
          <a:p>
            <a:pPr>
              <a:lnSpc>
                <a:spcPct val="250000"/>
              </a:lnSpc>
              <a:buAutoNum type="arabicPeriod"/>
            </a:pPr>
            <a:r>
              <a:rPr lang="en-US" dirty="0">
                <a:latin typeface="+mj-lt"/>
              </a:rPr>
              <a:t>Yes, but not with IBM i</a:t>
            </a:r>
          </a:p>
          <a:p>
            <a:pPr>
              <a:lnSpc>
                <a:spcPct val="250000"/>
              </a:lnSpc>
              <a:buAutoNum type="arabicPeriod"/>
            </a:pPr>
            <a:r>
              <a:rPr lang="en-US" dirty="0">
                <a:latin typeface="+mj-lt"/>
              </a:rPr>
              <a:t>No, but we want to</a:t>
            </a:r>
          </a:p>
          <a:p>
            <a:pPr>
              <a:lnSpc>
                <a:spcPct val="250000"/>
              </a:lnSpc>
              <a:buAutoNum type="arabicPeriod"/>
            </a:pPr>
            <a:r>
              <a:rPr lang="en-US" dirty="0">
                <a:latin typeface="+mj-lt"/>
              </a:rPr>
              <a:t>No, we don’t want to</a:t>
            </a:r>
          </a:p>
          <a:p>
            <a:pPr>
              <a:lnSpc>
                <a:spcPct val="250000"/>
              </a:lnSpc>
              <a:buAutoNum type="arabicPeriod"/>
            </a:pPr>
            <a:r>
              <a:rPr lang="en-US" dirty="0">
                <a:latin typeface="+mj-lt"/>
              </a:rPr>
              <a:t>No, don’t know what it is</a:t>
            </a:r>
          </a:p>
        </p:txBody>
      </p:sp>
      <p:sp>
        <p:nvSpPr>
          <p:cNvPr id="4" name="Title 4">
            <a:extLst>
              <a:ext uri="{FF2B5EF4-FFF2-40B4-BE49-F238E27FC236}">
                <a16:creationId xmlns:a16="http://schemas.microsoft.com/office/drawing/2014/main" id="{2CC04ABC-9DE8-FC12-CA41-DE1F418CAE99}"/>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Do you use Grafana?</a:t>
            </a:r>
          </a:p>
        </p:txBody>
      </p:sp>
      <p:pic>
        <p:nvPicPr>
          <p:cNvPr id="8" name="Picture 7">
            <a:extLst>
              <a:ext uri="{FF2B5EF4-FFF2-40B4-BE49-F238E27FC236}">
                <a16:creationId xmlns:a16="http://schemas.microsoft.com/office/drawing/2014/main" id="{77EB5C78-87DB-7174-7646-E27DE15BEFFB}"/>
              </a:ext>
            </a:extLst>
          </p:cNvPr>
          <p:cNvPicPr>
            <a:picLocks noChangeAspect="1"/>
          </p:cNvPicPr>
          <p:nvPr/>
        </p:nvPicPr>
        <p:blipFill>
          <a:blip r:embed="rId2"/>
          <a:stretch>
            <a:fillRect/>
          </a:stretch>
        </p:blipFill>
        <p:spPr>
          <a:xfrm>
            <a:off x="5218235" y="962985"/>
            <a:ext cx="5812905" cy="5173548"/>
          </a:xfrm>
          <a:prstGeom prst="rect">
            <a:avLst/>
          </a:prstGeom>
        </p:spPr>
      </p:pic>
    </p:spTree>
    <p:extLst>
      <p:ext uri="{BB962C8B-B14F-4D97-AF65-F5344CB8AC3E}">
        <p14:creationId xmlns:p14="http://schemas.microsoft.com/office/powerpoint/2010/main" val="309696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6A3E1-688B-4620-2611-9B8E66C4B1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62B942-A907-9E85-1C7A-A74B72D92643}"/>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Operational Monitoring with Prometheus</a:t>
            </a:r>
            <a:endParaRPr lang="en-CA" sz="4500" b="1" dirty="0">
              <a:latin typeface="+mj-lt"/>
            </a:endParaRPr>
          </a:p>
        </p:txBody>
      </p:sp>
      <p:sp>
        <p:nvSpPr>
          <p:cNvPr id="2" name="Slide Number Placeholder 1">
            <a:extLst>
              <a:ext uri="{FF2B5EF4-FFF2-40B4-BE49-F238E27FC236}">
                <a16:creationId xmlns:a16="http://schemas.microsoft.com/office/drawing/2014/main" id="{2553BF55-9663-1F3C-E55D-9866ABDF5A70}"/>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Tree>
    <p:extLst>
      <p:ext uri="{BB962C8B-B14F-4D97-AF65-F5344CB8AC3E}">
        <p14:creationId xmlns:p14="http://schemas.microsoft.com/office/powerpoint/2010/main" val="35541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E0940-5266-A3E1-8B43-A6C895476D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8726F-2964-3BF9-088F-BFB797A80257}"/>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4" name="Title 4">
            <a:extLst>
              <a:ext uri="{FF2B5EF4-FFF2-40B4-BE49-F238E27FC236}">
                <a16:creationId xmlns:a16="http://schemas.microsoft.com/office/drawing/2014/main" id="{105CA5D0-08AE-08B0-3A92-BF80E9BB6E97}"/>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Overview</a:t>
            </a:r>
          </a:p>
        </p:txBody>
      </p:sp>
      <p:sp>
        <p:nvSpPr>
          <p:cNvPr id="8" name="Content Placeholder 4">
            <a:extLst>
              <a:ext uri="{FF2B5EF4-FFF2-40B4-BE49-F238E27FC236}">
                <a16:creationId xmlns:a16="http://schemas.microsoft.com/office/drawing/2014/main" id="{A4581247-9DBB-037B-5DE4-D94979AA6BF4}"/>
              </a:ext>
            </a:extLst>
          </p:cNvPr>
          <p:cNvSpPr>
            <a:spLocks noGrp="1"/>
          </p:cNvSpPr>
          <p:nvPr>
            <p:ph idx="1"/>
          </p:nvPr>
        </p:nvSpPr>
        <p:spPr>
          <a:xfrm>
            <a:off x="401692" y="844109"/>
            <a:ext cx="6750850" cy="5774078"/>
          </a:xfrm>
        </p:spPr>
        <p:txBody>
          <a:bodyPr lIns="91440" tIns="45720" rIns="91440" bIns="45720" anchor="t">
            <a:noAutofit/>
          </a:bodyPr>
          <a:lstStyle/>
          <a:p>
            <a:pPr marL="0" indent="0">
              <a:buNone/>
            </a:pPr>
            <a:r>
              <a:rPr lang="en-US" dirty="0">
                <a:solidFill>
                  <a:srgbClr val="387FF9"/>
                </a:solidFill>
                <a:latin typeface="+mj-lt"/>
              </a:rPr>
              <a:t>What is it?</a:t>
            </a:r>
          </a:p>
          <a:p>
            <a:endParaRPr lang="en-US" dirty="0">
              <a:latin typeface="+mj-lt"/>
            </a:endParaRPr>
          </a:p>
          <a:p>
            <a:r>
              <a:rPr lang="en-US" dirty="0">
                <a:latin typeface="+mj-lt"/>
              </a:rPr>
              <a:t>Leading open-source systems monitoring and alerting toolkit</a:t>
            </a:r>
          </a:p>
          <a:p>
            <a:endParaRPr lang="en-US" dirty="0">
              <a:latin typeface="+mj-lt"/>
            </a:endParaRPr>
          </a:p>
          <a:p>
            <a:r>
              <a:rPr lang="en-US" dirty="0">
                <a:latin typeface="+mj-lt"/>
              </a:rPr>
              <a:t>Collects and stores metrics as timeseries data</a:t>
            </a:r>
          </a:p>
          <a:p>
            <a:pPr marL="0" indent="0">
              <a:buNone/>
            </a:pPr>
            <a:endParaRPr lang="en-US" dirty="0">
              <a:latin typeface="+mj-lt"/>
            </a:endParaRPr>
          </a:p>
          <a:p>
            <a:pPr marL="0" indent="0">
              <a:buNone/>
            </a:pPr>
            <a:r>
              <a:rPr lang="en-US" dirty="0">
                <a:solidFill>
                  <a:srgbClr val="387FF9"/>
                </a:solidFill>
                <a:latin typeface="+mj-lt"/>
              </a:rPr>
              <a:t>Features</a:t>
            </a:r>
          </a:p>
          <a:p>
            <a:pPr marL="0" indent="0">
              <a:buNone/>
            </a:pPr>
            <a:endParaRPr lang="en-US" dirty="0">
              <a:latin typeface="+mj-lt"/>
            </a:endParaRPr>
          </a:p>
          <a:p>
            <a:r>
              <a:rPr lang="en-US" dirty="0">
                <a:latin typeface="+mj-lt"/>
              </a:rPr>
              <a:t>Multi-dimensional data model with time series data identified by metric name and labels</a:t>
            </a:r>
          </a:p>
          <a:p>
            <a:endParaRPr lang="en-US" dirty="0">
              <a:latin typeface="+mj-lt"/>
            </a:endParaRPr>
          </a:p>
          <a:p>
            <a:r>
              <a:rPr lang="en-US" dirty="0">
                <a:latin typeface="+mj-lt"/>
              </a:rPr>
              <a:t>Provides a functional query language called PromQL</a:t>
            </a:r>
          </a:p>
          <a:p>
            <a:endParaRPr lang="en-US" dirty="0">
              <a:latin typeface="+mj-lt"/>
            </a:endParaRPr>
          </a:p>
          <a:p>
            <a:r>
              <a:rPr lang="en-US" dirty="0">
                <a:latin typeface="+mj-lt"/>
              </a:rPr>
              <a:t>No reliance on distributed storage</a:t>
            </a:r>
          </a:p>
          <a:p>
            <a:pPr marL="0" indent="0">
              <a:buNone/>
            </a:pPr>
            <a:endParaRPr lang="en-US" dirty="0">
              <a:latin typeface="+mj-lt"/>
            </a:endParaRPr>
          </a:p>
          <a:p>
            <a:r>
              <a:rPr lang="en-US" dirty="0">
                <a:latin typeface="+mj-lt"/>
              </a:rPr>
              <a:t>Has an alert manager built-in</a:t>
            </a:r>
          </a:p>
          <a:p>
            <a:endParaRPr lang="en-US" dirty="0">
              <a:latin typeface="+mj-lt"/>
            </a:endParaRPr>
          </a:p>
          <a:p>
            <a:r>
              <a:rPr lang="en-US" dirty="0">
                <a:latin typeface="+mj-lt"/>
              </a:rPr>
              <a:t>Easily paired with Grafana and other monitoring solutions</a:t>
            </a:r>
          </a:p>
        </p:txBody>
      </p:sp>
      <p:pic>
        <p:nvPicPr>
          <p:cNvPr id="1026" name="Picture 2" descr="Prometheus | SUE">
            <a:extLst>
              <a:ext uri="{FF2B5EF4-FFF2-40B4-BE49-F238E27FC236}">
                <a16:creationId xmlns:a16="http://schemas.microsoft.com/office/drawing/2014/main" id="{AC8DA3B7-C59C-204F-9A70-7AC5F4F598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29" y="1717431"/>
            <a:ext cx="3246120" cy="324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0B2A-61D3-3725-8CFB-59A479878E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BA1891-9A73-43DD-FF2E-E36B8DD3EAC6}"/>
              </a:ext>
            </a:extLst>
          </p:cNvPr>
          <p:cNvSpPr>
            <a:spLocks noGrp="1"/>
          </p:cNvSpPr>
          <p:nvPr>
            <p:ph type="sldNum" sz="quarter" idx="10"/>
          </p:nvPr>
        </p:nvSpPr>
        <p:spPr/>
        <p:txBody>
          <a:bodyPr/>
          <a:lstStyle/>
          <a:p>
            <a:fld id="{D0BE6F14-FF48-0F4F-A8AA-2E3F25371E4A}" type="slidenum">
              <a:rPr lang="en-US" smtClean="0"/>
              <a:pPr/>
              <a:t>9</a:t>
            </a:fld>
            <a:endParaRPr lang="en-US" dirty="0"/>
          </a:p>
        </p:txBody>
      </p:sp>
      <p:sp>
        <p:nvSpPr>
          <p:cNvPr id="4" name="Title 4">
            <a:extLst>
              <a:ext uri="{FF2B5EF4-FFF2-40B4-BE49-F238E27FC236}">
                <a16:creationId xmlns:a16="http://schemas.microsoft.com/office/drawing/2014/main" id="{1A561BE4-6A4C-FE6B-F88F-991F1A0E349C}"/>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Prometheus Architecture</a:t>
            </a:r>
          </a:p>
        </p:txBody>
      </p:sp>
      <p:pic>
        <p:nvPicPr>
          <p:cNvPr id="7" name="Picture 6" descr="A screenshot of a computer&#10;&#10;Description automatically generated">
            <a:extLst>
              <a:ext uri="{FF2B5EF4-FFF2-40B4-BE49-F238E27FC236}">
                <a16:creationId xmlns:a16="http://schemas.microsoft.com/office/drawing/2014/main" id="{7A15292A-3F30-FC93-A1E2-CD38E62B8A94}"/>
              </a:ext>
            </a:extLst>
          </p:cNvPr>
          <p:cNvPicPr>
            <a:picLocks noChangeAspect="1"/>
          </p:cNvPicPr>
          <p:nvPr/>
        </p:nvPicPr>
        <p:blipFill>
          <a:blip r:embed="rId2"/>
          <a:stretch>
            <a:fillRect/>
          </a:stretch>
        </p:blipFill>
        <p:spPr>
          <a:xfrm>
            <a:off x="1329421" y="855209"/>
            <a:ext cx="9533158" cy="5719895"/>
          </a:xfrm>
          <a:prstGeom prst="rect">
            <a:avLst/>
          </a:prstGeom>
          <a:noFill/>
        </p:spPr>
      </p:pic>
    </p:spTree>
    <p:extLst>
      <p:ext uri="{BB962C8B-B14F-4D97-AF65-F5344CB8AC3E}">
        <p14:creationId xmlns:p14="http://schemas.microsoft.com/office/powerpoint/2010/main" val="2844097385"/>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7974</TotalTime>
  <Words>3481</Words>
  <Application>Microsoft Office PowerPoint</Application>
  <PresentationFormat>Widescreen</PresentationFormat>
  <Paragraphs>555</Paragraphs>
  <Slides>59</Slides>
  <Notes>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MS PGothic</vt:lpstr>
      <vt:lpstr>.AppleSystemUIFont</vt:lpstr>
      <vt:lpstr>Arial</vt:lpstr>
      <vt:lpstr>Calibri</vt:lpstr>
      <vt:lpstr>Consolas</vt:lpstr>
      <vt:lpstr>IBM Plex Sans</vt:lpstr>
      <vt:lpstr>Wingdings</vt:lpstr>
      <vt:lpstr>2021 Layouts</vt:lpstr>
      <vt:lpstr>1_2021 Layouts</vt:lpstr>
      <vt:lpstr>OSS Tools for System Management</vt:lpstr>
      <vt:lpstr>Agenda</vt:lpstr>
      <vt:lpstr>Current State of System Management on IBM i</vt:lpstr>
      <vt:lpstr>PowerPoint Presentation</vt:lpstr>
      <vt:lpstr>PowerPoint Presentation</vt:lpstr>
      <vt:lpstr>PowerPoint Presentation</vt:lpstr>
      <vt:lpstr>Operational Monitoring with Prometheus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with Grafana</vt:lpstr>
      <vt:lpstr>PowerPoint Presentation</vt:lpstr>
      <vt:lpstr>PowerPoint Presentation</vt:lpstr>
      <vt:lpstr>PowerPoint Presentation</vt:lpstr>
      <vt:lpstr>PowerPoint Presentation</vt:lpstr>
      <vt:lpstr>PowerPoint Presentation</vt:lpstr>
      <vt:lpstr>Event Monitoring with Manzan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Manzan + AI</vt:lpstr>
      <vt:lpstr>PowerPoint Presentation</vt:lpstr>
      <vt:lpstr>PowerPoint Presentation</vt:lpstr>
      <vt:lpstr>PowerPoint Presentation</vt:lpstr>
      <vt:lpstr>PowerPoint Presentation</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229</cp:revision>
  <dcterms:created xsi:type="dcterms:W3CDTF">2021-01-11T03:24:53Z</dcterms:created>
  <dcterms:modified xsi:type="dcterms:W3CDTF">2025-02-01T02:01:05Z</dcterms:modified>
</cp:coreProperties>
</file>